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63" r:id="rId4"/>
    <p:sldId id="258" r:id="rId5"/>
    <p:sldId id="259" r:id="rId6"/>
    <p:sldId id="260" r:id="rId7"/>
    <p:sldId id="261" r:id="rId8"/>
    <p:sldId id="262" r:id="rId9"/>
    <p:sldId id="268" r:id="rId10"/>
    <p:sldId id="264" r:id="rId11"/>
    <p:sldId id="265" r:id="rId12"/>
    <p:sldId id="266" r:id="rId13"/>
    <p:sldId id="267" r:id="rId14"/>
    <p:sldId id="269" r:id="rId15"/>
    <p:sldId id="279" r:id="rId16"/>
    <p:sldId id="270" r:id="rId17"/>
    <p:sldId id="271" r:id="rId18"/>
    <p:sldId id="278" r:id="rId19"/>
    <p:sldId id="277" r:id="rId20"/>
    <p:sldId id="276" r:id="rId21"/>
    <p:sldId id="272" r:id="rId22"/>
    <p:sldId id="273" r:id="rId23"/>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70" autoAdjust="0"/>
  </p:normalViewPr>
  <p:slideViewPr>
    <p:cSldViewPr snapToGrid="0">
      <p:cViewPr varScale="1">
        <p:scale>
          <a:sx n="55" d="100"/>
          <a:sy n="55" d="100"/>
        </p:scale>
        <p:origin x="1565" y="58"/>
      </p:cViewPr>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040509-E5A8-4020-A982-23CDA482ABFA}" type="datetimeFigureOut">
              <a:rPr lang="en-SG" smtClean="0"/>
              <a:t>2/12/2021</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7DE6C-474A-4DB8-8530-A8D57B793AF3}" type="slidenum">
              <a:rPr lang="en-SG" smtClean="0"/>
              <a:t>‹#›</a:t>
            </a:fld>
            <a:endParaRPr lang="en-SG"/>
          </a:p>
        </p:txBody>
      </p:sp>
    </p:spTree>
    <p:extLst>
      <p:ext uri="{BB962C8B-B14F-4D97-AF65-F5344CB8AC3E}">
        <p14:creationId xmlns:p14="http://schemas.microsoft.com/office/powerpoint/2010/main" val="863563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US"/>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01D9E-92E0-4DD4-AA5D-F9C68968D8C0}" type="datetimeFigureOut">
              <a:rPr lang="en-SG" smtClean="0"/>
              <a:t>2/12/2021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401116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01D9E-92E0-4DD4-AA5D-F9C68968D8C0}" type="datetimeFigureOut">
              <a:rPr lang="en-SG" smtClean="0"/>
              <a:t>2/12/2021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3520722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01D9E-92E0-4DD4-AA5D-F9C68968D8C0}" type="datetimeFigureOut">
              <a:rPr lang="en-SG" smtClean="0"/>
              <a:t>2/12/2021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423105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01D9E-92E0-4DD4-AA5D-F9C68968D8C0}" type="datetimeFigureOut">
              <a:rPr lang="en-SG" smtClean="0"/>
              <a:t>2/12/2021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315849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US"/>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01D9E-92E0-4DD4-AA5D-F9C68968D8C0}" type="datetimeFigureOut">
              <a:rPr lang="en-SG" smtClean="0"/>
              <a:t>2/12/2021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3950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01D9E-92E0-4DD4-AA5D-F9C68968D8C0}" type="datetimeFigureOut">
              <a:rPr lang="en-SG" smtClean="0"/>
              <a:t>2/12/2021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260178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01D9E-92E0-4DD4-AA5D-F9C68968D8C0}" type="datetimeFigureOut">
              <a:rPr lang="en-SG" smtClean="0"/>
              <a:t>2/12/2021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1771557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01D9E-92E0-4DD4-AA5D-F9C68968D8C0}" type="datetimeFigureOut">
              <a:rPr lang="en-SG" smtClean="0"/>
              <a:t>2/12/2021</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3401362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01D9E-92E0-4DD4-AA5D-F9C68968D8C0}" type="datetimeFigureOut">
              <a:rPr lang="en-SG" smtClean="0"/>
              <a:t>2/12/2021</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3748755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8BC01D9E-92E0-4DD4-AA5D-F9C68968D8C0}" type="datetimeFigureOut">
              <a:rPr lang="en-SG" smtClean="0"/>
              <a:t>2/12/2021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166721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8BC01D9E-92E0-4DD4-AA5D-F9C68968D8C0}" type="datetimeFigureOut">
              <a:rPr lang="en-SG" smtClean="0"/>
              <a:t>2/12/2021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2316CA5-6C00-4B09-A5D8-FB67CD15AC52}" type="slidenum">
              <a:rPr lang="en-SG" smtClean="0"/>
              <a:t>‹#›</a:t>
            </a:fld>
            <a:endParaRPr lang="en-SG"/>
          </a:p>
        </p:txBody>
      </p:sp>
    </p:spTree>
    <p:extLst>
      <p:ext uri="{BB962C8B-B14F-4D97-AF65-F5344CB8AC3E}">
        <p14:creationId xmlns:p14="http://schemas.microsoft.com/office/powerpoint/2010/main" val="372837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8BC01D9E-92E0-4DD4-AA5D-F9C68968D8C0}" type="datetimeFigureOut">
              <a:rPr lang="en-SG" smtClean="0"/>
              <a:t>2/12/2021</a:t>
            </a:fld>
            <a:endParaRPr lang="en-SG"/>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E2316CA5-6C00-4B09-A5D8-FB67CD15AC52}" type="slidenum">
              <a:rPr lang="en-SG" smtClean="0"/>
              <a:t>‹#›</a:t>
            </a:fld>
            <a:endParaRPr lang="en-SG"/>
          </a:p>
        </p:txBody>
      </p:sp>
    </p:spTree>
    <p:extLst>
      <p:ext uri="{BB962C8B-B14F-4D97-AF65-F5344CB8AC3E}">
        <p14:creationId xmlns:p14="http://schemas.microsoft.com/office/powerpoint/2010/main" val="3636891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ablab SP">
            <a:extLst>
              <a:ext uri="{FF2B5EF4-FFF2-40B4-BE49-F238E27FC236}">
                <a16:creationId xmlns:a16="http://schemas.microsoft.com/office/drawing/2014/main" id="{6F8368F4-9D40-4272-B74E-9EC24FD32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60" y="3082835"/>
            <a:ext cx="10744880" cy="307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82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CB9A70-FDF9-48B4-ACF5-8729E1C377E5}"/>
              </a:ext>
            </a:extLst>
          </p:cNvPr>
          <p:cNvSpPr txBox="1"/>
          <p:nvPr/>
        </p:nvSpPr>
        <p:spPr>
          <a:xfrm>
            <a:off x="0" y="-27295"/>
            <a:ext cx="5617029" cy="646331"/>
          </a:xfrm>
          <a:prstGeom prst="rect">
            <a:avLst/>
          </a:prstGeom>
          <a:noFill/>
        </p:spPr>
        <p:txBody>
          <a:bodyPr wrap="square" rtlCol="0">
            <a:spAutoFit/>
          </a:bodyPr>
          <a:lstStyle/>
          <a:p>
            <a:r>
              <a:rPr lang="en-US" sz="3600" b="1" dirty="0"/>
              <a:t>Step 6</a:t>
            </a:r>
            <a:endParaRPr lang="en-SG" sz="3600" b="1" dirty="0"/>
          </a:p>
        </p:txBody>
      </p:sp>
      <p:sp>
        <p:nvSpPr>
          <p:cNvPr id="3" name="TextBox 2">
            <a:extLst>
              <a:ext uri="{FF2B5EF4-FFF2-40B4-BE49-F238E27FC236}">
                <a16:creationId xmlns:a16="http://schemas.microsoft.com/office/drawing/2014/main" id="{090FE296-C6EA-4891-A811-809C5E19895E}"/>
              </a:ext>
            </a:extLst>
          </p:cNvPr>
          <p:cNvSpPr txBox="1"/>
          <p:nvPr/>
        </p:nvSpPr>
        <p:spPr>
          <a:xfrm>
            <a:off x="0" y="646331"/>
            <a:ext cx="12801600" cy="1077218"/>
          </a:xfrm>
          <a:prstGeom prst="rect">
            <a:avLst/>
          </a:prstGeom>
          <a:noFill/>
        </p:spPr>
        <p:txBody>
          <a:bodyPr wrap="square" rtlCol="0">
            <a:spAutoFit/>
          </a:bodyPr>
          <a:lstStyle/>
          <a:p>
            <a:r>
              <a:rPr lang="en-US" sz="3200" dirty="0"/>
              <a:t>A list will show up, select the material with the thickness you will be cutting and click “Open”.</a:t>
            </a:r>
          </a:p>
        </p:txBody>
      </p:sp>
      <p:grpSp>
        <p:nvGrpSpPr>
          <p:cNvPr id="10" name="Group 9">
            <a:extLst>
              <a:ext uri="{FF2B5EF4-FFF2-40B4-BE49-F238E27FC236}">
                <a16:creationId xmlns:a16="http://schemas.microsoft.com/office/drawing/2014/main" id="{822C341B-813A-4014-B386-1FA2BB50D211}"/>
              </a:ext>
            </a:extLst>
          </p:cNvPr>
          <p:cNvGrpSpPr/>
          <p:nvPr/>
        </p:nvGrpSpPr>
        <p:grpSpPr>
          <a:xfrm>
            <a:off x="0" y="1876799"/>
            <a:ext cx="12801600" cy="6830473"/>
            <a:chOff x="0" y="1876799"/>
            <a:chExt cx="12801600" cy="6830473"/>
          </a:xfrm>
        </p:grpSpPr>
        <p:pic>
          <p:nvPicPr>
            <p:cNvPr id="7" name="Picture 6" descr="Graphical user interface&#10;&#10;Description automatically generated">
              <a:extLst>
                <a:ext uri="{FF2B5EF4-FFF2-40B4-BE49-F238E27FC236}">
                  <a16:creationId xmlns:a16="http://schemas.microsoft.com/office/drawing/2014/main" id="{496D14E9-DBD8-45F0-ADAC-A1A9053DBC14}"/>
                </a:ext>
              </a:extLst>
            </p:cNvPr>
            <p:cNvPicPr>
              <a:picLocks noChangeAspect="1"/>
            </p:cNvPicPr>
            <p:nvPr/>
          </p:nvPicPr>
          <p:blipFill rotWithShape="1">
            <a:blip r:embed="rId2">
              <a:extLst>
                <a:ext uri="{28A0092B-C50C-407E-A947-70E740481C1C}">
                  <a14:useLocalDpi xmlns:a14="http://schemas.microsoft.com/office/drawing/2010/main" val="0"/>
                </a:ext>
              </a:extLst>
            </a:blip>
            <a:srcRect b="5145"/>
            <a:stretch/>
          </p:blipFill>
          <p:spPr>
            <a:xfrm>
              <a:off x="0" y="1876799"/>
              <a:ext cx="12801600" cy="6830473"/>
            </a:xfrm>
            <a:prstGeom prst="rect">
              <a:avLst/>
            </a:prstGeom>
          </p:spPr>
        </p:pic>
        <p:sp>
          <p:nvSpPr>
            <p:cNvPr id="8" name="Rectangle 7">
              <a:extLst>
                <a:ext uri="{FF2B5EF4-FFF2-40B4-BE49-F238E27FC236}">
                  <a16:creationId xmlns:a16="http://schemas.microsoft.com/office/drawing/2014/main" id="{77B207AB-4C72-4E91-9148-93374F8A9474}"/>
                </a:ext>
              </a:extLst>
            </p:cNvPr>
            <p:cNvSpPr/>
            <p:nvPr/>
          </p:nvSpPr>
          <p:spPr>
            <a:xfrm>
              <a:off x="4888992" y="5670998"/>
              <a:ext cx="774192" cy="27432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D4BAD0AB-3F1B-4DEB-9271-2FD2F7C0F098}"/>
                </a:ext>
              </a:extLst>
            </p:cNvPr>
            <p:cNvSpPr/>
            <p:nvPr/>
          </p:nvSpPr>
          <p:spPr>
            <a:xfrm>
              <a:off x="5066162" y="5058137"/>
              <a:ext cx="419852" cy="49771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4908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99F62-9194-4698-9412-E5FC17641603}"/>
              </a:ext>
            </a:extLst>
          </p:cNvPr>
          <p:cNvSpPr txBox="1"/>
          <p:nvPr/>
        </p:nvSpPr>
        <p:spPr>
          <a:xfrm>
            <a:off x="0" y="-27295"/>
            <a:ext cx="5617029" cy="646331"/>
          </a:xfrm>
          <a:prstGeom prst="rect">
            <a:avLst/>
          </a:prstGeom>
          <a:noFill/>
        </p:spPr>
        <p:txBody>
          <a:bodyPr wrap="square" rtlCol="0">
            <a:spAutoFit/>
          </a:bodyPr>
          <a:lstStyle/>
          <a:p>
            <a:r>
              <a:rPr lang="en-US" sz="3600" b="1" dirty="0"/>
              <a:t>Step 7</a:t>
            </a:r>
            <a:endParaRPr lang="en-SG" sz="3600" b="1" dirty="0"/>
          </a:p>
        </p:txBody>
      </p:sp>
      <p:sp>
        <p:nvSpPr>
          <p:cNvPr id="3" name="TextBox 2">
            <a:extLst>
              <a:ext uri="{FF2B5EF4-FFF2-40B4-BE49-F238E27FC236}">
                <a16:creationId xmlns:a16="http://schemas.microsoft.com/office/drawing/2014/main" id="{B2E4390C-1B16-4693-9E88-B2C901C5A349}"/>
              </a:ext>
            </a:extLst>
          </p:cNvPr>
          <p:cNvSpPr txBox="1"/>
          <p:nvPr/>
        </p:nvSpPr>
        <p:spPr>
          <a:xfrm>
            <a:off x="0" y="646331"/>
            <a:ext cx="12801600" cy="1908215"/>
          </a:xfrm>
          <a:prstGeom prst="rect">
            <a:avLst/>
          </a:prstGeom>
          <a:noFill/>
        </p:spPr>
        <p:txBody>
          <a:bodyPr wrap="square" rtlCol="0">
            <a:spAutoFit/>
          </a:bodyPr>
          <a:lstStyle/>
          <a:p>
            <a:r>
              <a:rPr lang="en-US" sz="2950" dirty="0"/>
              <a:t>You can change the power, speed, frequency and material thickness here. You can also re-define your cut profile here. (Usually red is for cutting, green for engraving). If you are satisfied with your settings, click “Set”. After changing each setting, click “Set” to save your settings. If you are satisfied with all the settings, click “Save”.</a:t>
            </a:r>
          </a:p>
        </p:txBody>
      </p:sp>
      <p:grpSp>
        <p:nvGrpSpPr>
          <p:cNvPr id="10" name="Group 9">
            <a:extLst>
              <a:ext uri="{FF2B5EF4-FFF2-40B4-BE49-F238E27FC236}">
                <a16:creationId xmlns:a16="http://schemas.microsoft.com/office/drawing/2014/main" id="{4EF0FEF1-C829-46F6-BEED-C237EE903050}"/>
              </a:ext>
            </a:extLst>
          </p:cNvPr>
          <p:cNvGrpSpPr/>
          <p:nvPr/>
        </p:nvGrpSpPr>
        <p:grpSpPr>
          <a:xfrm>
            <a:off x="0" y="2762819"/>
            <a:ext cx="12801600" cy="6838381"/>
            <a:chOff x="0" y="2387506"/>
            <a:chExt cx="12801600" cy="6838381"/>
          </a:xfrm>
        </p:grpSpPr>
        <p:pic>
          <p:nvPicPr>
            <p:cNvPr id="5" name="Picture 4" descr="Graphical user interface&#10;&#10;Description automatically generated">
              <a:extLst>
                <a:ext uri="{FF2B5EF4-FFF2-40B4-BE49-F238E27FC236}">
                  <a16:creationId xmlns:a16="http://schemas.microsoft.com/office/drawing/2014/main" id="{4725858A-3304-4B68-BEA9-CB70442E3448}"/>
                </a:ext>
              </a:extLst>
            </p:cNvPr>
            <p:cNvPicPr>
              <a:picLocks noChangeAspect="1"/>
            </p:cNvPicPr>
            <p:nvPr/>
          </p:nvPicPr>
          <p:blipFill rotWithShape="1">
            <a:blip r:embed="rId2">
              <a:extLst>
                <a:ext uri="{28A0092B-C50C-407E-A947-70E740481C1C}">
                  <a14:useLocalDpi xmlns:a14="http://schemas.microsoft.com/office/drawing/2010/main" val="0"/>
                </a:ext>
              </a:extLst>
            </a:blip>
            <a:srcRect b="5035"/>
            <a:stretch/>
          </p:blipFill>
          <p:spPr>
            <a:xfrm>
              <a:off x="0" y="2387506"/>
              <a:ext cx="12801600" cy="6838381"/>
            </a:xfrm>
            <a:prstGeom prst="rect">
              <a:avLst/>
            </a:prstGeom>
          </p:spPr>
        </p:pic>
        <p:sp>
          <p:nvSpPr>
            <p:cNvPr id="6" name="Rectangle 5">
              <a:extLst>
                <a:ext uri="{FF2B5EF4-FFF2-40B4-BE49-F238E27FC236}">
                  <a16:creationId xmlns:a16="http://schemas.microsoft.com/office/drawing/2014/main" id="{227242DB-63C3-4303-868F-AE83144E1C0D}"/>
                </a:ext>
              </a:extLst>
            </p:cNvPr>
            <p:cNvSpPr/>
            <p:nvPr/>
          </p:nvSpPr>
          <p:spPr>
            <a:xfrm>
              <a:off x="9380447" y="3790892"/>
              <a:ext cx="827813" cy="88270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08B00825-BA18-4322-9A55-4F673B730200}"/>
                </a:ext>
              </a:extLst>
            </p:cNvPr>
            <p:cNvSpPr/>
            <p:nvPr/>
          </p:nvSpPr>
          <p:spPr>
            <a:xfrm rot="10800000">
              <a:off x="9631792" y="4704081"/>
              <a:ext cx="576467" cy="65583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E5799C84-1B77-48FB-8666-5FD72C225B1B}"/>
                </a:ext>
              </a:extLst>
            </p:cNvPr>
            <p:cNvSpPr/>
            <p:nvPr/>
          </p:nvSpPr>
          <p:spPr>
            <a:xfrm>
              <a:off x="8707272" y="5806696"/>
              <a:ext cx="1132764" cy="88270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442E5D05-B5F8-4231-83C6-9F9777FAE6C6}"/>
                </a:ext>
              </a:extLst>
            </p:cNvPr>
            <p:cNvSpPr/>
            <p:nvPr/>
          </p:nvSpPr>
          <p:spPr>
            <a:xfrm rot="5400000">
              <a:off x="9951049" y="5831666"/>
              <a:ext cx="655830" cy="82781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680781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6B4CCB-772F-4A2E-9D32-6BFD5859251A}"/>
              </a:ext>
            </a:extLst>
          </p:cNvPr>
          <p:cNvSpPr txBox="1"/>
          <p:nvPr/>
        </p:nvSpPr>
        <p:spPr>
          <a:xfrm>
            <a:off x="0" y="-27295"/>
            <a:ext cx="5617029" cy="646331"/>
          </a:xfrm>
          <a:prstGeom prst="rect">
            <a:avLst/>
          </a:prstGeom>
          <a:noFill/>
        </p:spPr>
        <p:txBody>
          <a:bodyPr wrap="square" rtlCol="0">
            <a:spAutoFit/>
          </a:bodyPr>
          <a:lstStyle/>
          <a:p>
            <a:r>
              <a:rPr lang="en-US" sz="3600" b="1" dirty="0"/>
              <a:t>Step 8</a:t>
            </a:r>
            <a:endParaRPr lang="en-SG" sz="3600" b="1" dirty="0"/>
          </a:p>
        </p:txBody>
      </p:sp>
      <p:sp>
        <p:nvSpPr>
          <p:cNvPr id="6" name="TextBox 5">
            <a:extLst>
              <a:ext uri="{FF2B5EF4-FFF2-40B4-BE49-F238E27FC236}">
                <a16:creationId xmlns:a16="http://schemas.microsoft.com/office/drawing/2014/main" id="{9AEDF652-FAA7-4394-B279-252BBEEC7CC0}"/>
              </a:ext>
            </a:extLst>
          </p:cNvPr>
          <p:cNvSpPr txBox="1"/>
          <p:nvPr/>
        </p:nvSpPr>
        <p:spPr>
          <a:xfrm>
            <a:off x="0" y="646331"/>
            <a:ext cx="12801600" cy="646331"/>
          </a:xfrm>
          <a:prstGeom prst="rect">
            <a:avLst/>
          </a:prstGeom>
          <a:noFill/>
        </p:spPr>
        <p:txBody>
          <a:bodyPr wrap="square" rtlCol="0">
            <a:spAutoFit/>
          </a:bodyPr>
          <a:lstStyle/>
          <a:p>
            <a:r>
              <a:rPr lang="en-US" sz="3600" dirty="0"/>
              <a:t>When you are ready, click “Print”.</a:t>
            </a:r>
          </a:p>
        </p:txBody>
      </p:sp>
      <p:grpSp>
        <p:nvGrpSpPr>
          <p:cNvPr id="8" name="Group 7">
            <a:extLst>
              <a:ext uri="{FF2B5EF4-FFF2-40B4-BE49-F238E27FC236}">
                <a16:creationId xmlns:a16="http://schemas.microsoft.com/office/drawing/2014/main" id="{ACE802A0-1C95-4472-9BE8-8C77C6E3C119}"/>
              </a:ext>
            </a:extLst>
          </p:cNvPr>
          <p:cNvGrpSpPr/>
          <p:nvPr/>
        </p:nvGrpSpPr>
        <p:grpSpPr>
          <a:xfrm>
            <a:off x="0" y="1860027"/>
            <a:ext cx="12801600" cy="6871416"/>
            <a:chOff x="0" y="1860027"/>
            <a:chExt cx="12801600" cy="6871416"/>
          </a:xfrm>
        </p:grpSpPr>
        <p:pic>
          <p:nvPicPr>
            <p:cNvPr id="4" name="Picture 3" descr="A screenshot of a computer&#10;&#10;Description automatically generated">
              <a:extLst>
                <a:ext uri="{FF2B5EF4-FFF2-40B4-BE49-F238E27FC236}">
                  <a16:creationId xmlns:a16="http://schemas.microsoft.com/office/drawing/2014/main" id="{47B4CE4A-ADE0-4518-AF03-03FB36FEF7D2}"/>
                </a:ext>
              </a:extLst>
            </p:cNvPr>
            <p:cNvPicPr>
              <a:picLocks noChangeAspect="1"/>
            </p:cNvPicPr>
            <p:nvPr/>
          </p:nvPicPr>
          <p:blipFill rotWithShape="1">
            <a:blip r:embed="rId2">
              <a:extLst>
                <a:ext uri="{28A0092B-C50C-407E-A947-70E740481C1C}">
                  <a14:useLocalDpi xmlns:a14="http://schemas.microsoft.com/office/drawing/2010/main" val="0"/>
                </a:ext>
              </a:extLst>
            </a:blip>
            <a:srcRect b="4575"/>
            <a:stretch/>
          </p:blipFill>
          <p:spPr>
            <a:xfrm>
              <a:off x="0" y="1860027"/>
              <a:ext cx="12801600" cy="6871416"/>
            </a:xfrm>
            <a:prstGeom prst="rect">
              <a:avLst/>
            </a:prstGeom>
          </p:spPr>
        </p:pic>
        <p:sp>
          <p:nvSpPr>
            <p:cNvPr id="2" name="Rectangle 1">
              <a:extLst>
                <a:ext uri="{FF2B5EF4-FFF2-40B4-BE49-F238E27FC236}">
                  <a16:creationId xmlns:a16="http://schemas.microsoft.com/office/drawing/2014/main" id="{7EED0877-5306-46B5-94F1-6D99854C88BF}"/>
                </a:ext>
              </a:extLst>
            </p:cNvPr>
            <p:cNvSpPr/>
            <p:nvPr/>
          </p:nvSpPr>
          <p:spPr>
            <a:xfrm>
              <a:off x="4373880" y="6974840"/>
              <a:ext cx="777240" cy="32004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8BD06B50-DE1D-4DF9-86D9-2A0F8DA8F7D9}"/>
                </a:ext>
              </a:extLst>
            </p:cNvPr>
            <p:cNvSpPr/>
            <p:nvPr/>
          </p:nvSpPr>
          <p:spPr>
            <a:xfrm rot="10800000">
              <a:off x="4540386" y="7327900"/>
              <a:ext cx="444228" cy="59590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972214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5A4C41-02BA-48AC-A438-2CC969A7CDC6}"/>
              </a:ext>
            </a:extLst>
          </p:cNvPr>
          <p:cNvSpPr txBox="1"/>
          <p:nvPr/>
        </p:nvSpPr>
        <p:spPr>
          <a:xfrm>
            <a:off x="0" y="-27295"/>
            <a:ext cx="5617029" cy="646331"/>
          </a:xfrm>
          <a:prstGeom prst="rect">
            <a:avLst/>
          </a:prstGeom>
          <a:noFill/>
        </p:spPr>
        <p:txBody>
          <a:bodyPr wrap="square" rtlCol="0">
            <a:spAutoFit/>
          </a:bodyPr>
          <a:lstStyle/>
          <a:p>
            <a:r>
              <a:rPr lang="en-US" sz="3600" b="1" dirty="0"/>
              <a:t>Step 9</a:t>
            </a:r>
            <a:endParaRPr lang="en-SG" sz="3600" b="1" dirty="0"/>
          </a:p>
        </p:txBody>
      </p:sp>
      <p:sp>
        <p:nvSpPr>
          <p:cNvPr id="3" name="TextBox 2">
            <a:extLst>
              <a:ext uri="{FF2B5EF4-FFF2-40B4-BE49-F238E27FC236}">
                <a16:creationId xmlns:a16="http://schemas.microsoft.com/office/drawing/2014/main" id="{CCD6E9FF-70D2-4B40-A9E0-A1887D25F50E}"/>
              </a:ext>
            </a:extLst>
          </p:cNvPr>
          <p:cNvSpPr txBox="1"/>
          <p:nvPr/>
        </p:nvSpPr>
        <p:spPr>
          <a:xfrm>
            <a:off x="0" y="628472"/>
            <a:ext cx="12801600" cy="1200329"/>
          </a:xfrm>
          <a:prstGeom prst="rect">
            <a:avLst/>
          </a:prstGeom>
          <a:noFill/>
        </p:spPr>
        <p:txBody>
          <a:bodyPr wrap="square" rtlCol="0">
            <a:spAutoFit/>
          </a:bodyPr>
          <a:lstStyle/>
          <a:p>
            <a:r>
              <a:rPr lang="en-US" sz="3600" dirty="0"/>
              <a:t>You will be guided to this platform. If this does not automatically show up, you can go into it by clicking the red icon in the task bar.</a:t>
            </a:r>
          </a:p>
        </p:txBody>
      </p:sp>
      <p:grpSp>
        <p:nvGrpSpPr>
          <p:cNvPr id="4" name="Group 3">
            <a:extLst>
              <a:ext uri="{FF2B5EF4-FFF2-40B4-BE49-F238E27FC236}">
                <a16:creationId xmlns:a16="http://schemas.microsoft.com/office/drawing/2014/main" id="{235CF1E6-A4DF-4876-B0F9-36E667E3FFFF}"/>
              </a:ext>
            </a:extLst>
          </p:cNvPr>
          <p:cNvGrpSpPr/>
          <p:nvPr/>
        </p:nvGrpSpPr>
        <p:grpSpPr>
          <a:xfrm>
            <a:off x="0" y="1960152"/>
            <a:ext cx="12801600" cy="7200900"/>
            <a:chOff x="0" y="2001716"/>
            <a:chExt cx="12801600" cy="7200900"/>
          </a:xfrm>
        </p:grpSpPr>
        <p:pic>
          <p:nvPicPr>
            <p:cNvPr id="9" name="Picture 8" descr="Graphical user interface, text, application&#10;&#10;Description automatically generated">
              <a:extLst>
                <a:ext uri="{FF2B5EF4-FFF2-40B4-BE49-F238E27FC236}">
                  <a16:creationId xmlns:a16="http://schemas.microsoft.com/office/drawing/2014/main" id="{B7FE5852-F97D-4384-ACF7-9EC2F5E2A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1716"/>
              <a:ext cx="12801600" cy="7200900"/>
            </a:xfrm>
            <a:prstGeom prst="rect">
              <a:avLst/>
            </a:prstGeom>
          </p:spPr>
        </p:pic>
        <p:grpSp>
          <p:nvGrpSpPr>
            <p:cNvPr id="8" name="Group 7">
              <a:extLst>
                <a:ext uri="{FF2B5EF4-FFF2-40B4-BE49-F238E27FC236}">
                  <a16:creationId xmlns:a16="http://schemas.microsoft.com/office/drawing/2014/main" id="{D3254A9D-CF47-42DD-B936-EE71B5591692}"/>
                </a:ext>
              </a:extLst>
            </p:cNvPr>
            <p:cNvGrpSpPr/>
            <p:nvPr/>
          </p:nvGrpSpPr>
          <p:grpSpPr>
            <a:xfrm>
              <a:off x="5459730" y="8330126"/>
              <a:ext cx="361950" cy="872490"/>
              <a:chOff x="4103370" y="8728710"/>
              <a:chExt cx="361950" cy="872490"/>
            </a:xfrm>
          </p:grpSpPr>
          <p:sp>
            <p:nvSpPr>
              <p:cNvPr id="6" name="Rectangle 5">
                <a:extLst>
                  <a:ext uri="{FF2B5EF4-FFF2-40B4-BE49-F238E27FC236}">
                    <a16:creationId xmlns:a16="http://schemas.microsoft.com/office/drawing/2014/main" id="{691D0201-4E58-458F-AC9A-1FCB8EF616B9}"/>
                  </a:ext>
                </a:extLst>
              </p:cNvPr>
              <p:cNvSpPr/>
              <p:nvPr/>
            </p:nvSpPr>
            <p:spPr>
              <a:xfrm>
                <a:off x="4103370" y="9273540"/>
                <a:ext cx="361950" cy="3276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C00E5799-5632-4AA8-B9F1-759AC76A5B4F}"/>
                  </a:ext>
                </a:extLst>
              </p:cNvPr>
              <p:cNvSpPr/>
              <p:nvPr/>
            </p:nvSpPr>
            <p:spPr>
              <a:xfrm>
                <a:off x="4103370" y="8728710"/>
                <a:ext cx="361950" cy="5257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2057128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BB36EE-40AE-49B7-ADE1-C3727D7618BB}"/>
              </a:ext>
            </a:extLst>
          </p:cNvPr>
          <p:cNvSpPr txBox="1"/>
          <p:nvPr/>
        </p:nvSpPr>
        <p:spPr>
          <a:xfrm>
            <a:off x="0" y="-27295"/>
            <a:ext cx="5617029" cy="646331"/>
          </a:xfrm>
          <a:prstGeom prst="rect">
            <a:avLst/>
          </a:prstGeom>
          <a:noFill/>
        </p:spPr>
        <p:txBody>
          <a:bodyPr wrap="square" rtlCol="0">
            <a:spAutoFit/>
          </a:bodyPr>
          <a:lstStyle/>
          <a:p>
            <a:r>
              <a:rPr lang="en-US" sz="3600" b="1" dirty="0"/>
              <a:t>Step 10</a:t>
            </a:r>
            <a:endParaRPr lang="en-SG" sz="3600" b="1" dirty="0"/>
          </a:p>
        </p:txBody>
      </p:sp>
      <p:sp>
        <p:nvSpPr>
          <p:cNvPr id="3" name="TextBox 2">
            <a:extLst>
              <a:ext uri="{FF2B5EF4-FFF2-40B4-BE49-F238E27FC236}">
                <a16:creationId xmlns:a16="http://schemas.microsoft.com/office/drawing/2014/main" id="{FA3B34D8-6AA4-4008-BFB4-6EC76F80FB92}"/>
              </a:ext>
            </a:extLst>
          </p:cNvPr>
          <p:cNvSpPr txBox="1"/>
          <p:nvPr/>
        </p:nvSpPr>
        <p:spPr>
          <a:xfrm>
            <a:off x="0" y="646331"/>
            <a:ext cx="12801600" cy="1200329"/>
          </a:xfrm>
          <a:prstGeom prst="rect">
            <a:avLst/>
          </a:prstGeom>
          <a:noFill/>
        </p:spPr>
        <p:txBody>
          <a:bodyPr wrap="square" rtlCol="0">
            <a:spAutoFit/>
          </a:bodyPr>
          <a:lstStyle/>
          <a:p>
            <a:r>
              <a:rPr lang="en-US" sz="3600" dirty="0"/>
              <a:t>Use the focus view to move the laser pointer and see where your drawing is on the material. It is necessary to do this before cutting.</a:t>
            </a:r>
          </a:p>
        </p:txBody>
      </p:sp>
      <p:grpSp>
        <p:nvGrpSpPr>
          <p:cNvPr id="19" name="Group 18">
            <a:extLst>
              <a:ext uri="{FF2B5EF4-FFF2-40B4-BE49-F238E27FC236}">
                <a16:creationId xmlns:a16="http://schemas.microsoft.com/office/drawing/2014/main" id="{996AF7C5-74E6-48C7-A3C5-58927009AE5D}"/>
              </a:ext>
            </a:extLst>
          </p:cNvPr>
          <p:cNvGrpSpPr/>
          <p:nvPr/>
        </p:nvGrpSpPr>
        <p:grpSpPr>
          <a:xfrm>
            <a:off x="0" y="2190697"/>
            <a:ext cx="12801600" cy="7200900"/>
            <a:chOff x="0" y="2190697"/>
            <a:chExt cx="12801600" cy="7200900"/>
          </a:xfrm>
        </p:grpSpPr>
        <p:pic>
          <p:nvPicPr>
            <p:cNvPr id="5" name="Picture 4" descr="Graphical user interface, text, application&#10;&#10;Description automatically generated">
              <a:extLst>
                <a:ext uri="{FF2B5EF4-FFF2-40B4-BE49-F238E27FC236}">
                  <a16:creationId xmlns:a16="http://schemas.microsoft.com/office/drawing/2014/main" id="{99582785-05E2-4EA0-A5C7-8143CA61F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0697"/>
              <a:ext cx="12801600" cy="7200900"/>
            </a:xfrm>
            <a:prstGeom prst="rect">
              <a:avLst/>
            </a:prstGeom>
          </p:spPr>
        </p:pic>
        <p:sp>
          <p:nvSpPr>
            <p:cNvPr id="6" name="Rectangle 5">
              <a:extLst>
                <a:ext uri="{FF2B5EF4-FFF2-40B4-BE49-F238E27FC236}">
                  <a16:creationId xmlns:a16="http://schemas.microsoft.com/office/drawing/2014/main" id="{B60CFAF4-AE0E-4B50-8176-56E0C9B042F1}"/>
                </a:ext>
              </a:extLst>
            </p:cNvPr>
            <p:cNvSpPr/>
            <p:nvPr/>
          </p:nvSpPr>
          <p:spPr>
            <a:xfrm>
              <a:off x="11313994" y="5486400"/>
              <a:ext cx="423081" cy="39578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F97A14E-2CD3-44B7-B358-B6E38F90D267}"/>
                </a:ext>
              </a:extLst>
            </p:cNvPr>
            <p:cNvSpPr txBox="1"/>
            <p:nvPr/>
          </p:nvSpPr>
          <p:spPr>
            <a:xfrm>
              <a:off x="9083040" y="6349333"/>
              <a:ext cx="1109472" cy="338554"/>
            </a:xfrm>
            <a:prstGeom prst="rect">
              <a:avLst/>
            </a:prstGeom>
            <a:noFill/>
            <a:ln>
              <a:solidFill>
                <a:srgbClr val="FF0000"/>
              </a:solidFill>
            </a:ln>
          </p:spPr>
          <p:txBody>
            <a:bodyPr wrap="square" rtlCol="0">
              <a:spAutoFit/>
            </a:bodyPr>
            <a:lstStyle/>
            <a:p>
              <a:pPr algn="ctr"/>
              <a:r>
                <a:rPr lang="en-US" sz="1600" dirty="0">
                  <a:solidFill>
                    <a:srgbClr val="FF0000"/>
                  </a:solidFill>
                </a:rPr>
                <a:t>Focus View</a:t>
              </a:r>
              <a:endParaRPr lang="en-SG" sz="1600" dirty="0">
                <a:solidFill>
                  <a:srgbClr val="FF0000"/>
                </a:solidFill>
              </a:endParaRPr>
            </a:p>
          </p:txBody>
        </p:sp>
        <p:cxnSp>
          <p:nvCxnSpPr>
            <p:cNvPr id="10" name="Connector: Elbow 9">
              <a:extLst>
                <a:ext uri="{FF2B5EF4-FFF2-40B4-BE49-F238E27FC236}">
                  <a16:creationId xmlns:a16="http://schemas.microsoft.com/office/drawing/2014/main" id="{FA7897FB-1BB8-4093-9501-1720CB1724DA}"/>
                </a:ext>
              </a:extLst>
            </p:cNvPr>
            <p:cNvCxnSpPr>
              <a:stCxn id="8" idx="3"/>
              <a:endCxn id="6" idx="2"/>
            </p:cNvCxnSpPr>
            <p:nvPr/>
          </p:nvCxnSpPr>
          <p:spPr>
            <a:xfrm flipV="1">
              <a:off x="10192512" y="5882185"/>
              <a:ext cx="1333023" cy="63642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D28725E-E56B-4071-9CAA-5BD3F0959BE5}"/>
                </a:ext>
              </a:extLst>
            </p:cNvPr>
            <p:cNvSpPr/>
            <p:nvPr/>
          </p:nvSpPr>
          <p:spPr>
            <a:xfrm>
              <a:off x="1276065" y="3657600"/>
              <a:ext cx="305085" cy="25527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7EC750F3-8A01-4410-A889-F766F9857785}"/>
                </a:ext>
              </a:extLst>
            </p:cNvPr>
            <p:cNvSpPr txBox="1"/>
            <p:nvPr/>
          </p:nvSpPr>
          <p:spPr>
            <a:xfrm>
              <a:off x="1428607" y="4380018"/>
              <a:ext cx="1550126" cy="276999"/>
            </a:xfrm>
            <a:prstGeom prst="rect">
              <a:avLst/>
            </a:prstGeom>
            <a:noFill/>
            <a:ln>
              <a:solidFill>
                <a:srgbClr val="FF0000"/>
              </a:solidFill>
            </a:ln>
          </p:spPr>
          <p:txBody>
            <a:bodyPr wrap="square" rtlCol="0">
              <a:spAutoFit/>
            </a:bodyPr>
            <a:lstStyle/>
            <a:p>
              <a:pPr algn="ctr"/>
              <a:r>
                <a:rPr lang="en-US" sz="1200" dirty="0">
                  <a:solidFill>
                    <a:srgbClr val="FF0000"/>
                  </a:solidFill>
                </a:rPr>
                <a:t>Laser Pointer Position</a:t>
              </a:r>
              <a:endParaRPr lang="en-SG" sz="1200" dirty="0">
                <a:solidFill>
                  <a:srgbClr val="FF0000"/>
                </a:solidFill>
              </a:endParaRPr>
            </a:p>
          </p:txBody>
        </p:sp>
        <p:cxnSp>
          <p:nvCxnSpPr>
            <p:cNvPr id="16" name="Connector: Elbow 15">
              <a:extLst>
                <a:ext uri="{FF2B5EF4-FFF2-40B4-BE49-F238E27FC236}">
                  <a16:creationId xmlns:a16="http://schemas.microsoft.com/office/drawing/2014/main" id="{0EABCD9B-EED7-4F9E-8EB5-B90AF1464F7B}"/>
                </a:ext>
              </a:extLst>
            </p:cNvPr>
            <p:cNvCxnSpPr>
              <a:cxnSpLocks/>
              <a:stCxn id="12" idx="1"/>
              <a:endCxn id="11" idx="2"/>
            </p:cNvCxnSpPr>
            <p:nvPr/>
          </p:nvCxnSpPr>
          <p:spPr>
            <a:xfrm rot="10800000" flipH="1">
              <a:off x="1428606" y="3912870"/>
              <a:ext cx="1" cy="605648"/>
            </a:xfrm>
            <a:prstGeom prst="bentConnector4">
              <a:avLst>
                <a:gd name="adj1" fmla="val -22860000000"/>
                <a:gd name="adj2" fmla="val 6143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4913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1-12-02 at 2.31.40 PM">
            <a:hlinkClick r:id="" action="ppaction://media"/>
            <a:extLst>
              <a:ext uri="{FF2B5EF4-FFF2-40B4-BE49-F238E27FC236}">
                <a16:creationId xmlns:a16="http://schemas.microsoft.com/office/drawing/2014/main" id="{5216E622-F9C6-47A5-B0DF-38029AE1EA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842167"/>
            <a:ext cx="12801600" cy="7246901"/>
          </a:xfrm>
          <a:prstGeom prst="rect">
            <a:avLst/>
          </a:prstGeom>
        </p:spPr>
      </p:pic>
      <p:sp>
        <p:nvSpPr>
          <p:cNvPr id="4" name="TextBox 3">
            <a:extLst>
              <a:ext uri="{FF2B5EF4-FFF2-40B4-BE49-F238E27FC236}">
                <a16:creationId xmlns:a16="http://schemas.microsoft.com/office/drawing/2014/main" id="{7E80FEFB-C4ED-437B-B674-749C43789479}"/>
              </a:ext>
            </a:extLst>
          </p:cNvPr>
          <p:cNvSpPr txBox="1"/>
          <p:nvPr/>
        </p:nvSpPr>
        <p:spPr>
          <a:xfrm>
            <a:off x="0" y="280040"/>
            <a:ext cx="12801600" cy="1200329"/>
          </a:xfrm>
          <a:prstGeom prst="rect">
            <a:avLst/>
          </a:prstGeom>
          <a:noFill/>
        </p:spPr>
        <p:txBody>
          <a:bodyPr wrap="square" rtlCol="0">
            <a:spAutoFit/>
          </a:bodyPr>
          <a:lstStyle/>
          <a:p>
            <a:r>
              <a:rPr lang="en-US" sz="3600" dirty="0"/>
              <a:t>When you click at a point in the computer, the laser pointer will move to that point.</a:t>
            </a:r>
            <a:endParaRPr lang="en-SG" sz="3600" dirty="0"/>
          </a:p>
        </p:txBody>
      </p:sp>
    </p:spTree>
    <p:extLst>
      <p:ext uri="{BB962C8B-B14F-4D97-AF65-F5344CB8AC3E}">
        <p14:creationId xmlns:p14="http://schemas.microsoft.com/office/powerpoint/2010/main" val="2960440314"/>
      </p:ext>
    </p:extLst>
  </p:cSld>
  <p:clrMapOvr>
    <a:masterClrMapping/>
  </p:clrMapOvr>
  <mc:AlternateContent xmlns:mc="http://schemas.openxmlformats.org/markup-compatibility/2006">
    <mc:Choice xmlns:p14="http://schemas.microsoft.com/office/powerpoint/2010/main" Requires="p14">
      <p:transition spd="slow" p14:dur="2000" advTm="10959"/>
    </mc:Choice>
    <mc:Fallback>
      <p:transition spd="slow" advTm="10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54232A-5C3F-4A66-88DF-16634AAE408E}"/>
              </a:ext>
            </a:extLst>
          </p:cNvPr>
          <p:cNvSpPr txBox="1"/>
          <p:nvPr/>
        </p:nvSpPr>
        <p:spPr>
          <a:xfrm>
            <a:off x="0" y="-27295"/>
            <a:ext cx="5617029" cy="646331"/>
          </a:xfrm>
          <a:prstGeom prst="rect">
            <a:avLst/>
          </a:prstGeom>
          <a:noFill/>
        </p:spPr>
        <p:txBody>
          <a:bodyPr wrap="square" rtlCol="0">
            <a:spAutoFit/>
          </a:bodyPr>
          <a:lstStyle/>
          <a:p>
            <a:r>
              <a:rPr lang="en-US" sz="3600" b="1" dirty="0"/>
              <a:t>Step 11</a:t>
            </a:r>
            <a:endParaRPr lang="en-SG" sz="3600" b="1" dirty="0"/>
          </a:p>
        </p:txBody>
      </p:sp>
      <p:sp>
        <p:nvSpPr>
          <p:cNvPr id="3" name="TextBox 2">
            <a:extLst>
              <a:ext uri="{FF2B5EF4-FFF2-40B4-BE49-F238E27FC236}">
                <a16:creationId xmlns:a16="http://schemas.microsoft.com/office/drawing/2014/main" id="{59AD92B6-27C8-4D97-AEC4-BA56DA0E8E44}"/>
              </a:ext>
            </a:extLst>
          </p:cNvPr>
          <p:cNvSpPr txBox="1"/>
          <p:nvPr/>
        </p:nvSpPr>
        <p:spPr>
          <a:xfrm>
            <a:off x="0" y="646331"/>
            <a:ext cx="12801600" cy="1200329"/>
          </a:xfrm>
          <a:prstGeom prst="rect">
            <a:avLst/>
          </a:prstGeom>
          <a:noFill/>
        </p:spPr>
        <p:txBody>
          <a:bodyPr wrap="square" rtlCol="0">
            <a:spAutoFit/>
          </a:bodyPr>
          <a:lstStyle/>
          <a:p>
            <a:r>
              <a:rPr lang="en-US" sz="3600" dirty="0"/>
              <a:t>If you want to move your drawing, you can do this on this platform by clicking on “Relocate View” and moving it manually or……</a:t>
            </a:r>
          </a:p>
        </p:txBody>
      </p:sp>
      <p:grpSp>
        <p:nvGrpSpPr>
          <p:cNvPr id="16" name="Group 15">
            <a:extLst>
              <a:ext uri="{FF2B5EF4-FFF2-40B4-BE49-F238E27FC236}">
                <a16:creationId xmlns:a16="http://schemas.microsoft.com/office/drawing/2014/main" id="{7335AA68-3E05-4AF1-AA48-CD14171D8571}"/>
              </a:ext>
            </a:extLst>
          </p:cNvPr>
          <p:cNvGrpSpPr/>
          <p:nvPr/>
        </p:nvGrpSpPr>
        <p:grpSpPr>
          <a:xfrm>
            <a:off x="0" y="1980050"/>
            <a:ext cx="12801600" cy="7200900"/>
            <a:chOff x="0" y="1875889"/>
            <a:chExt cx="12801600" cy="7200900"/>
          </a:xfrm>
        </p:grpSpPr>
        <p:pic>
          <p:nvPicPr>
            <p:cNvPr id="9" name="Picture 8" descr="Graphical user interface, text, application&#10;&#10;Description automatically generated">
              <a:extLst>
                <a:ext uri="{FF2B5EF4-FFF2-40B4-BE49-F238E27FC236}">
                  <a16:creationId xmlns:a16="http://schemas.microsoft.com/office/drawing/2014/main" id="{1C6AA842-606B-4BC7-9521-E25B3461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5889"/>
              <a:ext cx="12801600" cy="7200900"/>
            </a:xfrm>
            <a:prstGeom prst="rect">
              <a:avLst/>
            </a:prstGeom>
          </p:spPr>
        </p:pic>
        <p:sp>
          <p:nvSpPr>
            <p:cNvPr id="10" name="Rectangle 9">
              <a:extLst>
                <a:ext uri="{FF2B5EF4-FFF2-40B4-BE49-F238E27FC236}">
                  <a16:creationId xmlns:a16="http://schemas.microsoft.com/office/drawing/2014/main" id="{C82B7D61-327F-4E9A-9C09-F28EC1C46723}"/>
                </a:ext>
              </a:extLst>
            </p:cNvPr>
            <p:cNvSpPr/>
            <p:nvPr/>
          </p:nvSpPr>
          <p:spPr>
            <a:xfrm>
              <a:off x="11661648" y="5169408"/>
              <a:ext cx="359664" cy="38404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036C135B-29CB-4AEF-A9D5-34180CF74344}"/>
                </a:ext>
              </a:extLst>
            </p:cNvPr>
            <p:cNvSpPr txBox="1"/>
            <p:nvPr/>
          </p:nvSpPr>
          <p:spPr>
            <a:xfrm>
              <a:off x="8887968" y="6053328"/>
              <a:ext cx="1091184" cy="523220"/>
            </a:xfrm>
            <a:prstGeom prst="rect">
              <a:avLst/>
            </a:prstGeom>
            <a:noFill/>
            <a:ln>
              <a:solidFill>
                <a:srgbClr val="FF0000"/>
              </a:solidFill>
            </a:ln>
          </p:spPr>
          <p:txBody>
            <a:bodyPr wrap="square" rtlCol="0">
              <a:spAutoFit/>
            </a:bodyPr>
            <a:lstStyle/>
            <a:p>
              <a:pPr algn="ctr"/>
              <a:r>
                <a:rPr lang="en-US" sz="1400" dirty="0">
                  <a:solidFill>
                    <a:srgbClr val="FF0000"/>
                  </a:solidFill>
                </a:rPr>
                <a:t>Relocate View</a:t>
              </a:r>
              <a:endParaRPr lang="en-SG" sz="1400" dirty="0">
                <a:solidFill>
                  <a:srgbClr val="FF0000"/>
                </a:solidFill>
              </a:endParaRPr>
            </a:p>
          </p:txBody>
        </p:sp>
        <p:cxnSp>
          <p:nvCxnSpPr>
            <p:cNvPr id="15" name="Connector: Elbow 14">
              <a:extLst>
                <a:ext uri="{FF2B5EF4-FFF2-40B4-BE49-F238E27FC236}">
                  <a16:creationId xmlns:a16="http://schemas.microsoft.com/office/drawing/2014/main" id="{2EF0DEE0-C2A7-49EA-A527-17FFE4181808}"/>
                </a:ext>
              </a:extLst>
            </p:cNvPr>
            <p:cNvCxnSpPr>
              <a:stCxn id="11" idx="3"/>
              <a:endCxn id="10" idx="2"/>
            </p:cNvCxnSpPr>
            <p:nvPr/>
          </p:nvCxnSpPr>
          <p:spPr>
            <a:xfrm flipV="1">
              <a:off x="9979152" y="5553456"/>
              <a:ext cx="1862328" cy="761482"/>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9544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2EB724-9439-4095-A2A0-AC7651477C7A}"/>
              </a:ext>
            </a:extLst>
          </p:cNvPr>
          <p:cNvSpPr txBox="1"/>
          <p:nvPr/>
        </p:nvSpPr>
        <p:spPr>
          <a:xfrm>
            <a:off x="0" y="0"/>
            <a:ext cx="5617029" cy="646331"/>
          </a:xfrm>
          <a:prstGeom prst="rect">
            <a:avLst/>
          </a:prstGeom>
          <a:noFill/>
        </p:spPr>
        <p:txBody>
          <a:bodyPr wrap="square" rtlCol="0">
            <a:spAutoFit/>
          </a:bodyPr>
          <a:lstStyle/>
          <a:p>
            <a:r>
              <a:rPr lang="en-US" sz="3600" b="1" dirty="0"/>
              <a:t>Step 12</a:t>
            </a:r>
            <a:endParaRPr lang="en-SG" sz="3600" b="1" dirty="0"/>
          </a:p>
        </p:txBody>
      </p:sp>
      <p:sp>
        <p:nvSpPr>
          <p:cNvPr id="3" name="TextBox 2">
            <a:extLst>
              <a:ext uri="{FF2B5EF4-FFF2-40B4-BE49-F238E27FC236}">
                <a16:creationId xmlns:a16="http://schemas.microsoft.com/office/drawing/2014/main" id="{FC2DC2C1-E56E-473D-84CB-77CD2D34EBA4}"/>
              </a:ext>
            </a:extLst>
          </p:cNvPr>
          <p:cNvSpPr txBox="1"/>
          <p:nvPr/>
        </p:nvSpPr>
        <p:spPr>
          <a:xfrm>
            <a:off x="0" y="646331"/>
            <a:ext cx="12801600" cy="646331"/>
          </a:xfrm>
          <a:prstGeom prst="rect">
            <a:avLst/>
          </a:prstGeom>
          <a:noFill/>
        </p:spPr>
        <p:txBody>
          <a:bodyPr wrap="square" rtlCol="0">
            <a:spAutoFit/>
          </a:bodyPr>
          <a:lstStyle/>
          <a:p>
            <a:r>
              <a:rPr lang="en-US" sz="3600" dirty="0"/>
              <a:t>Go to “Focus View”, move the laser pointer to the place you desire.</a:t>
            </a:r>
          </a:p>
        </p:txBody>
      </p:sp>
      <p:pic>
        <p:nvPicPr>
          <p:cNvPr id="5" name="Picture 4" descr="Graphical user interface, text, application&#10;&#10;Description automatically generated">
            <a:extLst>
              <a:ext uri="{FF2B5EF4-FFF2-40B4-BE49-F238E27FC236}">
                <a16:creationId xmlns:a16="http://schemas.microsoft.com/office/drawing/2014/main" id="{46A4E070-A31A-4B4C-8D34-67C408E0E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4255"/>
            <a:ext cx="12801600" cy="7200900"/>
          </a:xfrm>
          <a:prstGeom prst="rect">
            <a:avLst/>
          </a:prstGeom>
        </p:spPr>
      </p:pic>
    </p:spTree>
    <p:extLst>
      <p:ext uri="{BB962C8B-B14F-4D97-AF65-F5344CB8AC3E}">
        <p14:creationId xmlns:p14="http://schemas.microsoft.com/office/powerpoint/2010/main" val="3134642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26E7B-7AF6-492C-9BA1-6A84522633C7}"/>
              </a:ext>
            </a:extLst>
          </p:cNvPr>
          <p:cNvSpPr txBox="1"/>
          <p:nvPr/>
        </p:nvSpPr>
        <p:spPr>
          <a:xfrm>
            <a:off x="0" y="-27295"/>
            <a:ext cx="5617029" cy="646331"/>
          </a:xfrm>
          <a:prstGeom prst="rect">
            <a:avLst/>
          </a:prstGeom>
          <a:noFill/>
        </p:spPr>
        <p:txBody>
          <a:bodyPr wrap="square" rtlCol="0">
            <a:spAutoFit/>
          </a:bodyPr>
          <a:lstStyle/>
          <a:p>
            <a:r>
              <a:rPr lang="en-US" sz="3600" b="1" dirty="0"/>
              <a:t>Step 13</a:t>
            </a:r>
            <a:endParaRPr lang="en-SG" sz="3600" b="1" dirty="0"/>
          </a:p>
        </p:txBody>
      </p:sp>
      <p:sp>
        <p:nvSpPr>
          <p:cNvPr id="3" name="TextBox 2">
            <a:extLst>
              <a:ext uri="{FF2B5EF4-FFF2-40B4-BE49-F238E27FC236}">
                <a16:creationId xmlns:a16="http://schemas.microsoft.com/office/drawing/2014/main" id="{A7FEDCD9-24EC-4EE3-8630-F4111D652C8D}"/>
              </a:ext>
            </a:extLst>
          </p:cNvPr>
          <p:cNvSpPr txBox="1"/>
          <p:nvPr/>
        </p:nvSpPr>
        <p:spPr>
          <a:xfrm>
            <a:off x="0" y="646331"/>
            <a:ext cx="12801600" cy="1200329"/>
          </a:xfrm>
          <a:prstGeom prst="rect">
            <a:avLst/>
          </a:prstGeom>
          <a:noFill/>
        </p:spPr>
        <p:txBody>
          <a:bodyPr wrap="square" rtlCol="0">
            <a:spAutoFit/>
          </a:bodyPr>
          <a:lstStyle/>
          <a:p>
            <a:r>
              <a:rPr lang="en-US" sz="3600" dirty="0"/>
              <a:t>Go to “Relocate View” again. Select a node from the picture then click “To Pointer” to move the selected node to the laser pointer.</a:t>
            </a:r>
          </a:p>
        </p:txBody>
      </p:sp>
      <p:pic>
        <p:nvPicPr>
          <p:cNvPr id="7" name="Picture 6" descr="Graphical user interface, text, application&#10;&#10;Description automatically generated">
            <a:extLst>
              <a:ext uri="{FF2B5EF4-FFF2-40B4-BE49-F238E27FC236}">
                <a16:creationId xmlns:a16="http://schemas.microsoft.com/office/drawing/2014/main" id="{FCE54C1F-863D-4562-A96E-5F3D6DDB5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691" y="5607237"/>
            <a:ext cx="6400800" cy="3600450"/>
          </a:xfrm>
          <a:prstGeom prst="rect">
            <a:avLst/>
          </a:prstGeom>
        </p:spPr>
      </p:pic>
      <p:cxnSp>
        <p:nvCxnSpPr>
          <p:cNvPr id="11" name="Connector: Elbow 10">
            <a:extLst>
              <a:ext uri="{FF2B5EF4-FFF2-40B4-BE49-F238E27FC236}">
                <a16:creationId xmlns:a16="http://schemas.microsoft.com/office/drawing/2014/main" id="{F6CFC1DD-6FFC-4CF4-A40B-67D4FCD96946}"/>
              </a:ext>
            </a:extLst>
          </p:cNvPr>
          <p:cNvCxnSpPr>
            <a:stCxn id="5" idx="3"/>
            <a:endCxn id="7" idx="0"/>
          </p:cNvCxnSpPr>
          <p:nvPr/>
        </p:nvCxnSpPr>
        <p:spPr>
          <a:xfrm>
            <a:off x="6650182" y="3665393"/>
            <a:ext cx="2770909" cy="1941844"/>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C072791-171E-48B4-9E53-FD830F147AEA}"/>
              </a:ext>
            </a:extLst>
          </p:cNvPr>
          <p:cNvGrpSpPr/>
          <p:nvPr/>
        </p:nvGrpSpPr>
        <p:grpSpPr>
          <a:xfrm>
            <a:off x="249382" y="1865168"/>
            <a:ext cx="6400800" cy="3600450"/>
            <a:chOff x="0" y="1865168"/>
            <a:chExt cx="6400800" cy="3600450"/>
          </a:xfrm>
        </p:grpSpPr>
        <p:pic>
          <p:nvPicPr>
            <p:cNvPr id="5" name="Picture 4" descr="Graphical user interface, text, application&#10;&#10;Description automatically generated">
              <a:extLst>
                <a:ext uri="{FF2B5EF4-FFF2-40B4-BE49-F238E27FC236}">
                  <a16:creationId xmlns:a16="http://schemas.microsoft.com/office/drawing/2014/main" id="{8CA6085C-2AB4-4138-9E73-DC2C7AAE4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5168"/>
              <a:ext cx="6400800" cy="3600450"/>
            </a:xfrm>
            <a:prstGeom prst="rect">
              <a:avLst/>
            </a:prstGeom>
          </p:spPr>
        </p:pic>
        <p:sp>
          <p:nvSpPr>
            <p:cNvPr id="12" name="Rectangle 11">
              <a:extLst>
                <a:ext uri="{FF2B5EF4-FFF2-40B4-BE49-F238E27FC236}">
                  <a16:creationId xmlns:a16="http://schemas.microsoft.com/office/drawing/2014/main" id="{80A424A1-7EDE-4938-9C93-A20A47A780AC}"/>
                </a:ext>
              </a:extLst>
            </p:cNvPr>
            <p:cNvSpPr/>
            <p:nvPr/>
          </p:nvSpPr>
          <p:spPr>
            <a:xfrm>
              <a:off x="609600" y="2583180"/>
              <a:ext cx="114300" cy="12001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5F164028-11F9-4B4F-9D0C-35A7C686616A}"/>
                </a:ext>
              </a:extLst>
            </p:cNvPr>
            <p:cNvSpPr txBox="1"/>
            <p:nvPr/>
          </p:nvSpPr>
          <p:spPr>
            <a:xfrm>
              <a:off x="609600" y="3093970"/>
              <a:ext cx="501015" cy="261610"/>
            </a:xfrm>
            <a:prstGeom prst="rect">
              <a:avLst/>
            </a:prstGeom>
            <a:noFill/>
            <a:ln>
              <a:solidFill>
                <a:srgbClr val="FF0000"/>
              </a:solidFill>
            </a:ln>
          </p:spPr>
          <p:txBody>
            <a:bodyPr wrap="square" rtlCol="0">
              <a:spAutoFit/>
            </a:bodyPr>
            <a:lstStyle/>
            <a:p>
              <a:pPr algn="ctr"/>
              <a:r>
                <a:rPr lang="en-US" sz="1100" dirty="0">
                  <a:solidFill>
                    <a:srgbClr val="FF0000"/>
                  </a:solidFill>
                </a:rPr>
                <a:t>Node</a:t>
              </a:r>
              <a:endParaRPr lang="en-SG" sz="1100" dirty="0">
                <a:solidFill>
                  <a:srgbClr val="FF0000"/>
                </a:solidFill>
              </a:endParaRPr>
            </a:p>
          </p:txBody>
        </p:sp>
        <p:cxnSp>
          <p:nvCxnSpPr>
            <p:cNvPr id="17" name="Connector: Elbow 16">
              <a:extLst>
                <a:ext uri="{FF2B5EF4-FFF2-40B4-BE49-F238E27FC236}">
                  <a16:creationId xmlns:a16="http://schemas.microsoft.com/office/drawing/2014/main" id="{89509603-4C28-4B18-BBE7-36A221DBADDE}"/>
                </a:ext>
              </a:extLst>
            </p:cNvPr>
            <p:cNvCxnSpPr>
              <a:stCxn id="13" idx="0"/>
            </p:cNvCxnSpPr>
            <p:nvPr/>
          </p:nvCxnSpPr>
          <p:spPr>
            <a:xfrm rot="16200000" flipV="1">
              <a:off x="568042" y="2801904"/>
              <a:ext cx="390775" cy="193358"/>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DFFDB7E-1D0C-497E-998A-A0341C77972F}"/>
                </a:ext>
              </a:extLst>
            </p:cNvPr>
            <p:cNvSpPr/>
            <p:nvPr/>
          </p:nvSpPr>
          <p:spPr>
            <a:xfrm>
              <a:off x="5539740" y="4569460"/>
              <a:ext cx="680951" cy="19558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Arrow: Down 18">
              <a:extLst>
                <a:ext uri="{FF2B5EF4-FFF2-40B4-BE49-F238E27FC236}">
                  <a16:creationId xmlns:a16="http://schemas.microsoft.com/office/drawing/2014/main" id="{646CD23D-FEA1-4D80-B932-90FADB89DE96}"/>
                </a:ext>
              </a:extLst>
            </p:cNvPr>
            <p:cNvSpPr/>
            <p:nvPr/>
          </p:nvSpPr>
          <p:spPr>
            <a:xfrm>
              <a:off x="5762105" y="4208780"/>
              <a:ext cx="236220" cy="3175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427353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DC966A-F213-4E69-80E4-C2B65A558033}"/>
              </a:ext>
            </a:extLst>
          </p:cNvPr>
          <p:cNvSpPr txBox="1"/>
          <p:nvPr/>
        </p:nvSpPr>
        <p:spPr>
          <a:xfrm>
            <a:off x="0" y="-27295"/>
            <a:ext cx="5617029" cy="646331"/>
          </a:xfrm>
          <a:prstGeom prst="rect">
            <a:avLst/>
          </a:prstGeom>
          <a:noFill/>
        </p:spPr>
        <p:txBody>
          <a:bodyPr wrap="square" rtlCol="0">
            <a:spAutoFit/>
          </a:bodyPr>
          <a:lstStyle/>
          <a:p>
            <a:r>
              <a:rPr lang="en-US" sz="3600" b="1" dirty="0"/>
              <a:t>Step 14</a:t>
            </a:r>
            <a:endParaRPr lang="en-SG" sz="3600" b="1" dirty="0"/>
          </a:p>
        </p:txBody>
      </p:sp>
      <p:sp>
        <p:nvSpPr>
          <p:cNvPr id="3" name="TextBox 2">
            <a:extLst>
              <a:ext uri="{FF2B5EF4-FFF2-40B4-BE49-F238E27FC236}">
                <a16:creationId xmlns:a16="http://schemas.microsoft.com/office/drawing/2014/main" id="{F3FAD42D-F66F-4359-A0AC-4413D784C8EC}"/>
              </a:ext>
            </a:extLst>
          </p:cNvPr>
          <p:cNvSpPr txBox="1"/>
          <p:nvPr/>
        </p:nvSpPr>
        <p:spPr>
          <a:xfrm>
            <a:off x="0" y="646331"/>
            <a:ext cx="12801600" cy="646331"/>
          </a:xfrm>
          <a:prstGeom prst="rect">
            <a:avLst/>
          </a:prstGeom>
          <a:noFill/>
        </p:spPr>
        <p:txBody>
          <a:bodyPr wrap="square" rtlCol="0">
            <a:spAutoFit/>
          </a:bodyPr>
          <a:lstStyle/>
          <a:p>
            <a:r>
              <a:rPr lang="en-US" sz="3600" dirty="0"/>
              <a:t>You can also re-check the settings here by clicking the “Settings”.</a:t>
            </a:r>
          </a:p>
        </p:txBody>
      </p:sp>
      <p:grpSp>
        <p:nvGrpSpPr>
          <p:cNvPr id="8" name="Group 7">
            <a:extLst>
              <a:ext uri="{FF2B5EF4-FFF2-40B4-BE49-F238E27FC236}">
                <a16:creationId xmlns:a16="http://schemas.microsoft.com/office/drawing/2014/main" id="{CF6C95BD-3C12-458E-B7AD-C63E9608D3AA}"/>
              </a:ext>
            </a:extLst>
          </p:cNvPr>
          <p:cNvGrpSpPr/>
          <p:nvPr/>
        </p:nvGrpSpPr>
        <p:grpSpPr>
          <a:xfrm>
            <a:off x="0" y="1753969"/>
            <a:ext cx="12801600" cy="7200900"/>
            <a:chOff x="0" y="1753969"/>
            <a:chExt cx="12801600" cy="7200900"/>
          </a:xfrm>
        </p:grpSpPr>
        <p:pic>
          <p:nvPicPr>
            <p:cNvPr id="5" name="Picture 4" descr="Graphical user interface&#10;&#10;Description automatically generated">
              <a:extLst>
                <a:ext uri="{FF2B5EF4-FFF2-40B4-BE49-F238E27FC236}">
                  <a16:creationId xmlns:a16="http://schemas.microsoft.com/office/drawing/2014/main" id="{9DB17C4C-3328-4C2D-B5E4-FC8D11170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3969"/>
              <a:ext cx="12801600" cy="7200900"/>
            </a:xfrm>
            <a:prstGeom prst="rect">
              <a:avLst/>
            </a:prstGeom>
          </p:spPr>
        </p:pic>
        <p:sp>
          <p:nvSpPr>
            <p:cNvPr id="6" name="Rectangle 5">
              <a:extLst>
                <a:ext uri="{FF2B5EF4-FFF2-40B4-BE49-F238E27FC236}">
                  <a16:creationId xmlns:a16="http://schemas.microsoft.com/office/drawing/2014/main" id="{1826C401-6BFA-4CE3-B513-0C6D104C469F}"/>
                </a:ext>
              </a:extLst>
            </p:cNvPr>
            <p:cNvSpPr/>
            <p:nvPr/>
          </p:nvSpPr>
          <p:spPr>
            <a:xfrm>
              <a:off x="11076432" y="7522464"/>
              <a:ext cx="1389888" cy="42062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0D47CC84-C323-47D7-8EBC-C30F8A6ABA86}"/>
                </a:ext>
              </a:extLst>
            </p:cNvPr>
            <p:cNvSpPr/>
            <p:nvPr/>
          </p:nvSpPr>
          <p:spPr>
            <a:xfrm>
              <a:off x="11500104" y="6772656"/>
              <a:ext cx="542544" cy="68900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0292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787BA2-2392-43D9-9C51-3A0CDB3DBC48}"/>
              </a:ext>
            </a:extLst>
          </p:cNvPr>
          <p:cNvSpPr txBox="1"/>
          <p:nvPr/>
        </p:nvSpPr>
        <p:spPr>
          <a:xfrm>
            <a:off x="1730828" y="3354050"/>
            <a:ext cx="9339943" cy="1446550"/>
          </a:xfrm>
          <a:prstGeom prst="rect">
            <a:avLst/>
          </a:prstGeom>
          <a:noFill/>
        </p:spPr>
        <p:txBody>
          <a:bodyPr wrap="square" rtlCol="0">
            <a:spAutoFit/>
          </a:bodyPr>
          <a:lstStyle/>
          <a:p>
            <a:pPr algn="ctr"/>
            <a:r>
              <a:rPr lang="en-US" sz="4400" dirty="0"/>
              <a:t>Step-by-step Guide on How to Use Laser Cutter (T1442)</a:t>
            </a:r>
            <a:endParaRPr lang="en-SG" sz="4400" dirty="0"/>
          </a:p>
        </p:txBody>
      </p:sp>
    </p:spTree>
    <p:extLst>
      <p:ext uri="{BB962C8B-B14F-4D97-AF65-F5344CB8AC3E}">
        <p14:creationId xmlns:p14="http://schemas.microsoft.com/office/powerpoint/2010/main" val="508889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FA9D15-FEFC-4DBD-AB74-723D50775AFC}"/>
              </a:ext>
            </a:extLst>
          </p:cNvPr>
          <p:cNvSpPr txBox="1"/>
          <p:nvPr/>
        </p:nvSpPr>
        <p:spPr>
          <a:xfrm>
            <a:off x="0" y="-27295"/>
            <a:ext cx="5617029" cy="646331"/>
          </a:xfrm>
          <a:prstGeom prst="rect">
            <a:avLst/>
          </a:prstGeom>
          <a:noFill/>
        </p:spPr>
        <p:txBody>
          <a:bodyPr wrap="square" rtlCol="0">
            <a:spAutoFit/>
          </a:bodyPr>
          <a:lstStyle/>
          <a:p>
            <a:r>
              <a:rPr lang="en-US" sz="3600" b="1" dirty="0"/>
              <a:t>Step 15</a:t>
            </a:r>
            <a:endParaRPr lang="en-SG" sz="3600" b="1" dirty="0"/>
          </a:p>
        </p:txBody>
      </p:sp>
      <p:sp>
        <p:nvSpPr>
          <p:cNvPr id="3" name="TextBox 2">
            <a:extLst>
              <a:ext uri="{FF2B5EF4-FFF2-40B4-BE49-F238E27FC236}">
                <a16:creationId xmlns:a16="http://schemas.microsoft.com/office/drawing/2014/main" id="{3ACDDD12-3B33-43CD-A1F2-B13CA32914F8}"/>
              </a:ext>
            </a:extLst>
          </p:cNvPr>
          <p:cNvSpPr txBox="1"/>
          <p:nvPr/>
        </p:nvSpPr>
        <p:spPr>
          <a:xfrm>
            <a:off x="0" y="619036"/>
            <a:ext cx="12801600" cy="1200329"/>
          </a:xfrm>
          <a:prstGeom prst="rect">
            <a:avLst/>
          </a:prstGeom>
          <a:noFill/>
        </p:spPr>
        <p:txBody>
          <a:bodyPr wrap="square" rtlCol="0">
            <a:spAutoFit/>
          </a:bodyPr>
          <a:lstStyle/>
          <a:p>
            <a:r>
              <a:rPr lang="en-US" sz="3600" dirty="0"/>
              <a:t>If you are satisfied with all the settings, you can close the laser cutter and click the “Start” button.</a:t>
            </a:r>
          </a:p>
        </p:txBody>
      </p:sp>
      <p:grpSp>
        <p:nvGrpSpPr>
          <p:cNvPr id="9" name="Group 8">
            <a:extLst>
              <a:ext uri="{FF2B5EF4-FFF2-40B4-BE49-F238E27FC236}">
                <a16:creationId xmlns:a16="http://schemas.microsoft.com/office/drawing/2014/main" id="{2201EE9C-EF33-47BB-BD09-3DF5C1FFA849}"/>
              </a:ext>
            </a:extLst>
          </p:cNvPr>
          <p:cNvGrpSpPr/>
          <p:nvPr/>
        </p:nvGrpSpPr>
        <p:grpSpPr>
          <a:xfrm>
            <a:off x="0" y="2088182"/>
            <a:ext cx="12801600" cy="7200900"/>
            <a:chOff x="0" y="2088182"/>
            <a:chExt cx="12801600" cy="7200900"/>
          </a:xfrm>
        </p:grpSpPr>
        <p:pic>
          <p:nvPicPr>
            <p:cNvPr id="6" name="Picture 5" descr="Graphical user interface, text, application&#10;&#10;Description automatically generated">
              <a:extLst>
                <a:ext uri="{FF2B5EF4-FFF2-40B4-BE49-F238E27FC236}">
                  <a16:creationId xmlns:a16="http://schemas.microsoft.com/office/drawing/2014/main" id="{65B7ACB5-9E69-46FD-BA1F-E9452E1F8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8182"/>
              <a:ext cx="12801600" cy="7200900"/>
            </a:xfrm>
            <a:prstGeom prst="rect">
              <a:avLst/>
            </a:prstGeom>
          </p:spPr>
        </p:pic>
        <p:sp>
          <p:nvSpPr>
            <p:cNvPr id="7" name="Rectangle 6">
              <a:extLst>
                <a:ext uri="{FF2B5EF4-FFF2-40B4-BE49-F238E27FC236}">
                  <a16:creationId xmlns:a16="http://schemas.microsoft.com/office/drawing/2014/main" id="{0150AC7E-07FC-4B97-B141-858C23AA9B13}"/>
                </a:ext>
              </a:extLst>
            </p:cNvPr>
            <p:cNvSpPr/>
            <p:nvPr/>
          </p:nvSpPr>
          <p:spPr>
            <a:xfrm>
              <a:off x="11139055" y="3061855"/>
              <a:ext cx="886690" cy="955963"/>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Arrow: Right 7">
              <a:extLst>
                <a:ext uri="{FF2B5EF4-FFF2-40B4-BE49-F238E27FC236}">
                  <a16:creationId xmlns:a16="http://schemas.microsoft.com/office/drawing/2014/main" id="{EF04A25D-C1D6-4ADE-B2F5-EC75C31235AC}"/>
                </a:ext>
              </a:extLst>
            </p:cNvPr>
            <p:cNvSpPr/>
            <p:nvPr/>
          </p:nvSpPr>
          <p:spPr>
            <a:xfrm>
              <a:off x="10086107" y="3251382"/>
              <a:ext cx="1122219" cy="5769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325108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A2F5B9-F26C-4226-AB63-91ABD83BC90C}"/>
              </a:ext>
            </a:extLst>
          </p:cNvPr>
          <p:cNvSpPr txBox="1"/>
          <p:nvPr/>
        </p:nvSpPr>
        <p:spPr>
          <a:xfrm>
            <a:off x="0" y="-27295"/>
            <a:ext cx="5617029" cy="646331"/>
          </a:xfrm>
          <a:prstGeom prst="rect">
            <a:avLst/>
          </a:prstGeom>
          <a:noFill/>
        </p:spPr>
        <p:txBody>
          <a:bodyPr wrap="square" rtlCol="0">
            <a:spAutoFit/>
          </a:bodyPr>
          <a:lstStyle/>
          <a:p>
            <a:r>
              <a:rPr lang="en-US" sz="3600" b="1" dirty="0"/>
              <a:t>Step 16</a:t>
            </a:r>
            <a:endParaRPr lang="en-SG" sz="3600" b="1" dirty="0"/>
          </a:p>
        </p:txBody>
      </p:sp>
      <p:sp>
        <p:nvSpPr>
          <p:cNvPr id="3" name="TextBox 2">
            <a:extLst>
              <a:ext uri="{FF2B5EF4-FFF2-40B4-BE49-F238E27FC236}">
                <a16:creationId xmlns:a16="http://schemas.microsoft.com/office/drawing/2014/main" id="{34446428-FABD-44B2-BB3C-F345C1A25011}"/>
              </a:ext>
            </a:extLst>
          </p:cNvPr>
          <p:cNvSpPr txBox="1"/>
          <p:nvPr/>
        </p:nvSpPr>
        <p:spPr>
          <a:xfrm>
            <a:off x="0" y="619036"/>
            <a:ext cx="12801600" cy="1200329"/>
          </a:xfrm>
          <a:prstGeom prst="rect">
            <a:avLst/>
          </a:prstGeom>
          <a:noFill/>
        </p:spPr>
        <p:txBody>
          <a:bodyPr wrap="square" rtlCol="0">
            <a:spAutoFit/>
          </a:bodyPr>
          <a:lstStyle/>
          <a:p>
            <a:r>
              <a:rPr lang="en-US" sz="3600" dirty="0"/>
              <a:t>Wait until the cutting has finished. When it’s done cutting, wait for about 30 sec to 1min then remove the material.</a:t>
            </a:r>
          </a:p>
        </p:txBody>
      </p:sp>
      <p:pic>
        <p:nvPicPr>
          <p:cNvPr id="5" name="Picture 4" descr="A sign on a wall&#10;&#10;Description automatically generated with low confidence">
            <a:extLst>
              <a:ext uri="{FF2B5EF4-FFF2-40B4-BE49-F238E27FC236}">
                <a16:creationId xmlns:a16="http://schemas.microsoft.com/office/drawing/2014/main" id="{06DD2FEE-AB17-484F-A205-8048BD89395D}"/>
              </a:ext>
            </a:extLst>
          </p:cNvPr>
          <p:cNvPicPr>
            <a:picLocks noChangeAspect="1"/>
          </p:cNvPicPr>
          <p:nvPr/>
        </p:nvPicPr>
        <p:blipFill rotWithShape="1">
          <a:blip r:embed="rId2">
            <a:extLst>
              <a:ext uri="{28A0092B-C50C-407E-A947-70E740481C1C}">
                <a14:useLocalDpi xmlns:a14="http://schemas.microsoft.com/office/drawing/2010/main" val="0"/>
              </a:ext>
            </a:extLst>
          </a:blip>
          <a:srcRect t="9137" b="25923"/>
          <a:stretch/>
        </p:blipFill>
        <p:spPr>
          <a:xfrm>
            <a:off x="1" y="2244023"/>
            <a:ext cx="12801599" cy="6234960"/>
          </a:xfrm>
          <a:prstGeom prst="rect">
            <a:avLst/>
          </a:prstGeom>
        </p:spPr>
      </p:pic>
    </p:spTree>
    <p:extLst>
      <p:ext uri="{BB962C8B-B14F-4D97-AF65-F5344CB8AC3E}">
        <p14:creationId xmlns:p14="http://schemas.microsoft.com/office/powerpoint/2010/main" val="3069613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9AF188-9F6C-4C5C-A69E-3339A153D81D}"/>
              </a:ext>
            </a:extLst>
          </p:cNvPr>
          <p:cNvSpPr txBox="1"/>
          <p:nvPr/>
        </p:nvSpPr>
        <p:spPr>
          <a:xfrm>
            <a:off x="3592285" y="4154269"/>
            <a:ext cx="5617029" cy="1200329"/>
          </a:xfrm>
          <a:prstGeom prst="rect">
            <a:avLst/>
          </a:prstGeom>
          <a:noFill/>
        </p:spPr>
        <p:txBody>
          <a:bodyPr wrap="square" rtlCol="0">
            <a:spAutoFit/>
          </a:bodyPr>
          <a:lstStyle/>
          <a:p>
            <a:pPr algn="ctr"/>
            <a:r>
              <a:rPr lang="en-US" sz="3600" b="1" dirty="0"/>
              <a:t>The End</a:t>
            </a:r>
          </a:p>
          <a:p>
            <a:pPr algn="ctr"/>
            <a:r>
              <a:rPr lang="en-US" sz="3600" b="1" dirty="0"/>
              <a:t>Thank You</a:t>
            </a:r>
            <a:endParaRPr lang="en-SG" sz="3600" b="1" dirty="0"/>
          </a:p>
        </p:txBody>
      </p:sp>
    </p:spTree>
    <p:extLst>
      <p:ext uri="{BB962C8B-B14F-4D97-AF65-F5344CB8AC3E}">
        <p14:creationId xmlns:p14="http://schemas.microsoft.com/office/powerpoint/2010/main" val="47743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0E543B-E2C4-46CD-BB4E-A5E59A3A9C62}"/>
              </a:ext>
            </a:extLst>
          </p:cNvPr>
          <p:cNvGrpSpPr/>
          <p:nvPr/>
        </p:nvGrpSpPr>
        <p:grpSpPr>
          <a:xfrm>
            <a:off x="191068" y="408717"/>
            <a:ext cx="12419463" cy="5863143"/>
            <a:chOff x="0" y="0"/>
            <a:chExt cx="12801600" cy="5863143"/>
          </a:xfrm>
        </p:grpSpPr>
        <p:grpSp>
          <p:nvGrpSpPr>
            <p:cNvPr id="3" name="Group 2">
              <a:extLst>
                <a:ext uri="{FF2B5EF4-FFF2-40B4-BE49-F238E27FC236}">
                  <a16:creationId xmlns:a16="http://schemas.microsoft.com/office/drawing/2014/main" id="{080AAF27-7AD3-4D13-AB8F-D7B2B5F221E9}"/>
                </a:ext>
              </a:extLst>
            </p:cNvPr>
            <p:cNvGrpSpPr/>
            <p:nvPr/>
          </p:nvGrpSpPr>
          <p:grpSpPr>
            <a:xfrm>
              <a:off x="0" y="0"/>
              <a:ext cx="12801600" cy="3293209"/>
              <a:chOff x="0" y="0"/>
              <a:chExt cx="12801600" cy="3293209"/>
            </a:xfrm>
          </p:grpSpPr>
          <p:sp>
            <p:nvSpPr>
              <p:cNvPr id="2" name="TextBox 1">
                <a:extLst>
                  <a:ext uri="{FF2B5EF4-FFF2-40B4-BE49-F238E27FC236}">
                    <a16:creationId xmlns:a16="http://schemas.microsoft.com/office/drawing/2014/main" id="{287FB332-2461-4400-B06A-F6EDA51F9AD3}"/>
                  </a:ext>
                </a:extLst>
              </p:cNvPr>
              <p:cNvSpPr txBox="1"/>
              <p:nvPr/>
            </p:nvSpPr>
            <p:spPr>
              <a:xfrm>
                <a:off x="0" y="0"/>
                <a:ext cx="12801600" cy="3293209"/>
              </a:xfrm>
              <a:prstGeom prst="rect">
                <a:avLst/>
              </a:prstGeom>
              <a:noFill/>
            </p:spPr>
            <p:txBody>
              <a:bodyPr wrap="square" rtlCol="0">
                <a:spAutoFit/>
              </a:bodyPr>
              <a:lstStyle/>
              <a:p>
                <a:r>
                  <a:rPr lang="en-US" sz="3600" dirty="0"/>
                  <a:t>Before you start laser cutting,</a:t>
                </a:r>
              </a:p>
              <a:p>
                <a:r>
                  <a:rPr lang="en-US" sz="3200" u="sng" dirty="0"/>
                  <a:t>Program Requirement</a:t>
                </a:r>
              </a:p>
              <a:p>
                <a:pPr marL="514350" indent="-514350">
                  <a:buFont typeface="+mj-lt"/>
                  <a:buAutoNum type="arabicPeriod"/>
                </a:pPr>
                <a:r>
                  <a:rPr lang="en-US" sz="2800" dirty="0"/>
                  <a:t>You will need your </a:t>
                </a:r>
                <a:r>
                  <a:rPr lang="en-US" sz="2800" dirty="0" err="1"/>
                  <a:t>Dxf</a:t>
                </a:r>
                <a:r>
                  <a:rPr lang="en-US" sz="2800" dirty="0"/>
                  <a:t> profile. You can export </a:t>
                </a:r>
                <a:r>
                  <a:rPr lang="en-US" sz="2800" dirty="0" err="1"/>
                  <a:t>dxf</a:t>
                </a:r>
                <a:r>
                  <a:rPr lang="en-US" sz="2800" dirty="0"/>
                  <a:t> files from a lot of programs. The closest examples would be Fusion 360             and Corel Draw.</a:t>
                </a:r>
              </a:p>
              <a:p>
                <a:pPr marL="514350" indent="-514350">
                  <a:buFont typeface="+mj-lt"/>
                  <a:buAutoNum type="arabicPeriod"/>
                </a:pPr>
                <a:endParaRPr lang="en-US" sz="2800" dirty="0"/>
              </a:p>
              <a:p>
                <a:pPr marL="514350" indent="-514350">
                  <a:buFont typeface="+mj-lt"/>
                  <a:buAutoNum type="arabicPeriod"/>
                </a:pPr>
                <a:r>
                  <a:rPr lang="en-US" sz="2800" dirty="0"/>
                  <a:t>If you want to do raster engraving, make sure you have downloaded the picture with highest quality in order to have a good engraving.</a:t>
                </a:r>
              </a:p>
            </p:txBody>
          </p:sp>
          <p:pic>
            <p:nvPicPr>
              <p:cNvPr id="1026" name="Picture 2" descr="Fusion 360 Reviews 2021: Details, Pricing, &amp;amp; Features | G2">
                <a:extLst>
                  <a:ext uri="{FF2B5EF4-FFF2-40B4-BE49-F238E27FC236}">
                    <a16:creationId xmlns:a16="http://schemas.microsoft.com/office/drawing/2014/main" id="{2EF11824-3DB5-47C6-89EE-5A20565C3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6540" y="1510544"/>
                <a:ext cx="764559" cy="7645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rel, Draw icon">
                <a:extLst>
                  <a:ext uri="{FF2B5EF4-FFF2-40B4-BE49-F238E27FC236}">
                    <a16:creationId xmlns:a16="http://schemas.microsoft.com/office/drawing/2014/main" id="{8A22F793-C563-4124-A013-D3D6D522D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237" y="1510545"/>
                <a:ext cx="764559" cy="76455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0A5D222-85F1-4AA7-8BE5-FFC2E2755065}"/>
                </a:ext>
              </a:extLst>
            </p:cNvPr>
            <p:cNvSpPr txBox="1"/>
            <p:nvPr/>
          </p:nvSpPr>
          <p:spPr>
            <a:xfrm>
              <a:off x="0" y="3493263"/>
              <a:ext cx="12487701" cy="2369880"/>
            </a:xfrm>
            <a:prstGeom prst="rect">
              <a:avLst/>
            </a:prstGeom>
            <a:noFill/>
          </p:spPr>
          <p:txBody>
            <a:bodyPr wrap="square" rtlCol="0">
              <a:spAutoFit/>
            </a:bodyPr>
            <a:lstStyle/>
            <a:p>
              <a:r>
                <a:rPr lang="en-US" sz="3200" u="sng" dirty="0"/>
                <a:t>Material Requirement</a:t>
              </a:r>
            </a:p>
            <a:p>
              <a:pPr marL="514350" indent="-514350">
                <a:buFont typeface="+mj-lt"/>
                <a:buAutoNum type="arabicPeriod"/>
              </a:pPr>
              <a:r>
                <a:rPr lang="en-US" sz="2800" dirty="0"/>
                <a:t>Make sure that you have sufficient material for your cut. </a:t>
              </a:r>
            </a:p>
            <a:p>
              <a:pPr marL="514350" indent="-514350">
                <a:buFont typeface="+mj-lt"/>
                <a:buAutoNum type="arabicPeriod"/>
              </a:pPr>
              <a:r>
                <a:rPr lang="en-US" sz="2800" dirty="0"/>
                <a:t>Take note of the type and thickness of the materials because different type or thickness means different cutting settings.</a:t>
              </a:r>
            </a:p>
            <a:p>
              <a:pPr marL="514350" indent="-514350">
                <a:buFont typeface="+mj-lt"/>
                <a:buAutoNum type="arabicPeriod"/>
              </a:pPr>
              <a:endParaRPr lang="en-SG" sz="3200" u="sng" dirty="0"/>
            </a:p>
          </p:txBody>
        </p:sp>
      </p:grpSp>
    </p:spTree>
    <p:extLst>
      <p:ext uri="{BB962C8B-B14F-4D97-AF65-F5344CB8AC3E}">
        <p14:creationId xmlns:p14="http://schemas.microsoft.com/office/powerpoint/2010/main" val="2156601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64A2D2DF-F7C8-435B-9225-91A36E899488}"/>
              </a:ext>
            </a:extLst>
          </p:cNvPr>
          <p:cNvPicPr>
            <a:picLocks noChangeAspect="1"/>
          </p:cNvPicPr>
          <p:nvPr/>
        </p:nvPicPr>
        <p:blipFill rotWithShape="1">
          <a:blip r:embed="rId2">
            <a:extLst>
              <a:ext uri="{28A0092B-C50C-407E-A947-70E740481C1C}">
                <a14:useLocalDpi xmlns:a14="http://schemas.microsoft.com/office/drawing/2010/main" val="0"/>
              </a:ext>
            </a:extLst>
          </a:blip>
          <a:srcRect b="4376"/>
          <a:stretch/>
        </p:blipFill>
        <p:spPr>
          <a:xfrm>
            <a:off x="0" y="2428058"/>
            <a:ext cx="12801600" cy="6885759"/>
          </a:xfrm>
          <a:prstGeom prst="rect">
            <a:avLst/>
          </a:prstGeom>
        </p:spPr>
      </p:pic>
      <p:sp>
        <p:nvSpPr>
          <p:cNvPr id="4" name="TextBox 3">
            <a:extLst>
              <a:ext uri="{FF2B5EF4-FFF2-40B4-BE49-F238E27FC236}">
                <a16:creationId xmlns:a16="http://schemas.microsoft.com/office/drawing/2014/main" id="{647A135F-927C-4ED6-A892-49F4B94DAF2F}"/>
              </a:ext>
            </a:extLst>
          </p:cNvPr>
          <p:cNvSpPr txBox="1"/>
          <p:nvPr/>
        </p:nvSpPr>
        <p:spPr>
          <a:xfrm>
            <a:off x="0" y="0"/>
            <a:ext cx="5617029" cy="646331"/>
          </a:xfrm>
          <a:prstGeom prst="rect">
            <a:avLst/>
          </a:prstGeom>
          <a:noFill/>
        </p:spPr>
        <p:txBody>
          <a:bodyPr wrap="square" rtlCol="0">
            <a:spAutoFit/>
          </a:bodyPr>
          <a:lstStyle/>
          <a:p>
            <a:r>
              <a:rPr lang="en-US" sz="3600" b="1" dirty="0"/>
              <a:t>Step 1</a:t>
            </a:r>
            <a:endParaRPr lang="en-SG" sz="3600" b="1" dirty="0"/>
          </a:p>
        </p:txBody>
      </p:sp>
      <p:sp>
        <p:nvSpPr>
          <p:cNvPr id="5" name="TextBox 4">
            <a:extLst>
              <a:ext uri="{FF2B5EF4-FFF2-40B4-BE49-F238E27FC236}">
                <a16:creationId xmlns:a16="http://schemas.microsoft.com/office/drawing/2014/main" id="{FF1FCCF4-A796-48C0-ACF0-75B9779201A6}"/>
              </a:ext>
            </a:extLst>
          </p:cNvPr>
          <p:cNvSpPr txBox="1"/>
          <p:nvPr/>
        </p:nvSpPr>
        <p:spPr>
          <a:xfrm>
            <a:off x="0" y="646331"/>
            <a:ext cx="12801600" cy="1569660"/>
          </a:xfrm>
          <a:prstGeom prst="rect">
            <a:avLst/>
          </a:prstGeom>
          <a:noFill/>
        </p:spPr>
        <p:txBody>
          <a:bodyPr wrap="square" rtlCol="0">
            <a:spAutoFit/>
          </a:bodyPr>
          <a:lstStyle/>
          <a:p>
            <a:r>
              <a:rPr lang="en-US" sz="3200" dirty="0"/>
              <a:t>Open Corel Draw. You will see a blank canvas.</a:t>
            </a:r>
          </a:p>
          <a:p>
            <a:r>
              <a:rPr lang="en-US" sz="3200" dirty="0"/>
              <a:t>Note: Do not resize the canvas size for the laser cutter because the canvas size is equal to the working space of the laser cutter.</a:t>
            </a:r>
            <a:endParaRPr lang="en-SG" sz="3200" dirty="0"/>
          </a:p>
        </p:txBody>
      </p:sp>
    </p:spTree>
    <p:extLst>
      <p:ext uri="{BB962C8B-B14F-4D97-AF65-F5344CB8AC3E}">
        <p14:creationId xmlns:p14="http://schemas.microsoft.com/office/powerpoint/2010/main" val="3822867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FB787A-7031-4DED-A703-E0A57BD37CC9}"/>
              </a:ext>
            </a:extLst>
          </p:cNvPr>
          <p:cNvSpPr txBox="1"/>
          <p:nvPr/>
        </p:nvSpPr>
        <p:spPr>
          <a:xfrm>
            <a:off x="0" y="0"/>
            <a:ext cx="5617029" cy="646331"/>
          </a:xfrm>
          <a:prstGeom prst="rect">
            <a:avLst/>
          </a:prstGeom>
          <a:noFill/>
        </p:spPr>
        <p:txBody>
          <a:bodyPr wrap="square" rtlCol="0">
            <a:spAutoFit/>
          </a:bodyPr>
          <a:lstStyle/>
          <a:p>
            <a:r>
              <a:rPr lang="en-US" sz="3600" b="1" dirty="0"/>
              <a:t>Step 2</a:t>
            </a:r>
            <a:endParaRPr lang="en-SG" sz="3600" b="1" dirty="0"/>
          </a:p>
        </p:txBody>
      </p:sp>
      <p:sp>
        <p:nvSpPr>
          <p:cNvPr id="3" name="TextBox 2">
            <a:extLst>
              <a:ext uri="{FF2B5EF4-FFF2-40B4-BE49-F238E27FC236}">
                <a16:creationId xmlns:a16="http://schemas.microsoft.com/office/drawing/2014/main" id="{E15DF44B-690B-49C4-8558-B076102430C9}"/>
              </a:ext>
            </a:extLst>
          </p:cNvPr>
          <p:cNvSpPr txBox="1"/>
          <p:nvPr/>
        </p:nvSpPr>
        <p:spPr>
          <a:xfrm>
            <a:off x="0" y="529541"/>
            <a:ext cx="12801600" cy="2554545"/>
          </a:xfrm>
          <a:prstGeom prst="rect">
            <a:avLst/>
          </a:prstGeom>
          <a:noFill/>
        </p:spPr>
        <p:txBody>
          <a:bodyPr wrap="square" rtlCol="0">
            <a:spAutoFit/>
          </a:bodyPr>
          <a:lstStyle/>
          <a:p>
            <a:r>
              <a:rPr lang="en-US" sz="3200" dirty="0"/>
              <a:t>Draw guidelines. To do so, click on the rulers from the top and left and drag. There are two ways to place the guidelines. You can either place it manually by selecting the line and dragging or selecting it and putting in the coordinates at the top left box. (Place them at approx. 5mm, 5mm from top left corner).)</a:t>
            </a:r>
            <a:endParaRPr lang="en-SG" sz="3200" dirty="0"/>
          </a:p>
        </p:txBody>
      </p:sp>
      <p:grpSp>
        <p:nvGrpSpPr>
          <p:cNvPr id="14" name="Group 13">
            <a:extLst>
              <a:ext uri="{FF2B5EF4-FFF2-40B4-BE49-F238E27FC236}">
                <a16:creationId xmlns:a16="http://schemas.microsoft.com/office/drawing/2014/main" id="{2D81F0E3-9256-4DDA-9747-2C2A74DF07BC}"/>
              </a:ext>
            </a:extLst>
          </p:cNvPr>
          <p:cNvGrpSpPr/>
          <p:nvPr/>
        </p:nvGrpSpPr>
        <p:grpSpPr>
          <a:xfrm>
            <a:off x="-92710" y="3084086"/>
            <a:ext cx="12894310" cy="6517114"/>
            <a:chOff x="-92710" y="2908322"/>
            <a:chExt cx="12894310" cy="6517114"/>
          </a:xfrm>
        </p:grpSpPr>
        <p:pic>
          <p:nvPicPr>
            <p:cNvPr id="5" name="Picture 4">
              <a:extLst>
                <a:ext uri="{FF2B5EF4-FFF2-40B4-BE49-F238E27FC236}">
                  <a16:creationId xmlns:a16="http://schemas.microsoft.com/office/drawing/2014/main" id="{41EB40D7-2516-4223-BC7A-CD13EADCB77B}"/>
                </a:ext>
              </a:extLst>
            </p:cNvPr>
            <p:cNvPicPr>
              <a:picLocks noChangeAspect="1"/>
            </p:cNvPicPr>
            <p:nvPr/>
          </p:nvPicPr>
          <p:blipFill rotWithShape="1">
            <a:blip r:embed="rId2">
              <a:extLst>
                <a:ext uri="{28A0092B-C50C-407E-A947-70E740481C1C}">
                  <a14:useLocalDpi xmlns:a14="http://schemas.microsoft.com/office/drawing/2010/main" val="0"/>
                </a:ext>
              </a:extLst>
            </a:blip>
            <a:srcRect t="2259" b="7239"/>
            <a:stretch/>
          </p:blipFill>
          <p:spPr>
            <a:xfrm>
              <a:off x="0" y="2908322"/>
              <a:ext cx="12801600" cy="6517114"/>
            </a:xfrm>
            <a:prstGeom prst="rect">
              <a:avLst/>
            </a:prstGeom>
          </p:spPr>
        </p:pic>
        <p:sp>
          <p:nvSpPr>
            <p:cNvPr id="6" name="Rectangle 5">
              <a:extLst>
                <a:ext uri="{FF2B5EF4-FFF2-40B4-BE49-F238E27FC236}">
                  <a16:creationId xmlns:a16="http://schemas.microsoft.com/office/drawing/2014/main" id="{533395CF-4947-4B6F-AAA3-4B43E448FED9}"/>
                </a:ext>
              </a:extLst>
            </p:cNvPr>
            <p:cNvSpPr/>
            <p:nvPr/>
          </p:nvSpPr>
          <p:spPr>
            <a:xfrm>
              <a:off x="0" y="3343729"/>
              <a:ext cx="889000" cy="29464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78293FED-440A-4CAE-AF80-C6B9A6B43F5E}"/>
                </a:ext>
              </a:extLst>
            </p:cNvPr>
            <p:cNvSpPr/>
            <p:nvPr/>
          </p:nvSpPr>
          <p:spPr>
            <a:xfrm rot="10800000">
              <a:off x="321310" y="3677920"/>
              <a:ext cx="246380" cy="3225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95B931C2-8F43-4D1A-A0F9-6CF77375D0E1}"/>
                </a:ext>
              </a:extLst>
            </p:cNvPr>
            <p:cNvSpPr txBox="1"/>
            <p:nvPr/>
          </p:nvSpPr>
          <p:spPr>
            <a:xfrm>
              <a:off x="-92710" y="3961368"/>
              <a:ext cx="1320800" cy="369332"/>
            </a:xfrm>
            <a:prstGeom prst="rect">
              <a:avLst/>
            </a:prstGeom>
            <a:noFill/>
          </p:spPr>
          <p:txBody>
            <a:bodyPr wrap="square" rtlCol="0">
              <a:spAutoFit/>
            </a:bodyPr>
            <a:lstStyle/>
            <a:p>
              <a:pPr algn="ctr"/>
              <a:r>
                <a:rPr lang="en-US" dirty="0">
                  <a:solidFill>
                    <a:srgbClr val="FF0000"/>
                  </a:solidFill>
                </a:rPr>
                <a:t>Coordinates</a:t>
              </a:r>
              <a:endParaRPr lang="en-SG" dirty="0">
                <a:solidFill>
                  <a:srgbClr val="FF0000"/>
                </a:solidFill>
              </a:endParaRPr>
            </a:p>
          </p:txBody>
        </p:sp>
        <p:sp>
          <p:nvSpPr>
            <p:cNvPr id="9" name="TextBox 8">
              <a:extLst>
                <a:ext uri="{FF2B5EF4-FFF2-40B4-BE49-F238E27FC236}">
                  <a16:creationId xmlns:a16="http://schemas.microsoft.com/office/drawing/2014/main" id="{1D297491-E7D4-4B1B-8E9A-2ABC4735845D}"/>
                </a:ext>
              </a:extLst>
            </p:cNvPr>
            <p:cNvSpPr txBox="1"/>
            <p:nvPr/>
          </p:nvSpPr>
          <p:spPr>
            <a:xfrm>
              <a:off x="3870960" y="5196840"/>
              <a:ext cx="1371600" cy="369332"/>
            </a:xfrm>
            <a:prstGeom prst="rect">
              <a:avLst/>
            </a:prstGeom>
            <a:noFill/>
            <a:ln w="38100">
              <a:solidFill>
                <a:srgbClr val="FF0000"/>
              </a:solidFill>
              <a:prstDash val="sysDash"/>
            </a:ln>
          </p:spPr>
          <p:txBody>
            <a:bodyPr wrap="square" rtlCol="0">
              <a:spAutoFit/>
            </a:bodyPr>
            <a:lstStyle/>
            <a:p>
              <a:pPr algn="ctr"/>
              <a:r>
                <a:rPr lang="en-US" dirty="0">
                  <a:solidFill>
                    <a:srgbClr val="FF0000"/>
                  </a:solidFill>
                </a:rPr>
                <a:t>Guidelines</a:t>
              </a:r>
              <a:endParaRPr lang="en-SG" dirty="0">
                <a:solidFill>
                  <a:srgbClr val="FF0000"/>
                </a:solidFill>
              </a:endParaRPr>
            </a:p>
          </p:txBody>
        </p:sp>
        <p:sp>
          <p:nvSpPr>
            <p:cNvPr id="11" name="Arrow: Right 10">
              <a:extLst>
                <a:ext uri="{FF2B5EF4-FFF2-40B4-BE49-F238E27FC236}">
                  <a16:creationId xmlns:a16="http://schemas.microsoft.com/office/drawing/2014/main" id="{9958E101-F579-4FDA-A067-52C975408E3A}"/>
                </a:ext>
              </a:extLst>
            </p:cNvPr>
            <p:cNvSpPr/>
            <p:nvPr/>
          </p:nvSpPr>
          <p:spPr>
            <a:xfrm rot="10800000">
              <a:off x="3235960" y="5238373"/>
              <a:ext cx="588645" cy="2862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Arrow: Right 11">
              <a:extLst>
                <a:ext uri="{FF2B5EF4-FFF2-40B4-BE49-F238E27FC236}">
                  <a16:creationId xmlns:a16="http://schemas.microsoft.com/office/drawing/2014/main" id="{8C39D815-DF15-4C53-AEBE-9DA4AF257DAC}"/>
                </a:ext>
              </a:extLst>
            </p:cNvPr>
            <p:cNvSpPr/>
            <p:nvPr/>
          </p:nvSpPr>
          <p:spPr>
            <a:xfrm rot="16200000">
              <a:off x="4343401" y="4784467"/>
              <a:ext cx="426720" cy="2862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0EE6071D-76D5-4C30-A048-BC0DCFE92C7B}"/>
                </a:ext>
              </a:extLst>
            </p:cNvPr>
            <p:cNvSpPr txBox="1"/>
            <p:nvPr/>
          </p:nvSpPr>
          <p:spPr>
            <a:xfrm>
              <a:off x="3752215" y="5566172"/>
              <a:ext cx="2232660" cy="415498"/>
            </a:xfrm>
            <a:prstGeom prst="rect">
              <a:avLst/>
            </a:prstGeom>
            <a:noFill/>
          </p:spPr>
          <p:txBody>
            <a:bodyPr wrap="square" rtlCol="0">
              <a:spAutoFit/>
            </a:bodyPr>
            <a:lstStyle/>
            <a:p>
              <a:r>
                <a:rPr lang="en-US" sz="1050" dirty="0">
                  <a:solidFill>
                    <a:srgbClr val="FF0000"/>
                  </a:solidFill>
                </a:rPr>
                <a:t>Note: The guideline in red is the one that has been selected.</a:t>
              </a:r>
              <a:endParaRPr lang="en-SG" sz="1050" dirty="0">
                <a:solidFill>
                  <a:srgbClr val="FF0000"/>
                </a:solidFill>
              </a:endParaRPr>
            </a:p>
          </p:txBody>
        </p:sp>
      </p:grpSp>
    </p:spTree>
    <p:extLst>
      <p:ext uri="{BB962C8B-B14F-4D97-AF65-F5344CB8AC3E}">
        <p14:creationId xmlns:p14="http://schemas.microsoft.com/office/powerpoint/2010/main" val="45752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17F15C-D195-425E-BDF2-40EE99CEE093}"/>
              </a:ext>
            </a:extLst>
          </p:cNvPr>
          <p:cNvSpPr txBox="1"/>
          <p:nvPr/>
        </p:nvSpPr>
        <p:spPr>
          <a:xfrm>
            <a:off x="0" y="0"/>
            <a:ext cx="5617029" cy="646331"/>
          </a:xfrm>
          <a:prstGeom prst="rect">
            <a:avLst/>
          </a:prstGeom>
          <a:noFill/>
        </p:spPr>
        <p:txBody>
          <a:bodyPr wrap="square" rtlCol="0">
            <a:spAutoFit/>
          </a:bodyPr>
          <a:lstStyle/>
          <a:p>
            <a:r>
              <a:rPr lang="en-US" sz="3600" b="1" dirty="0"/>
              <a:t>Step 3</a:t>
            </a:r>
            <a:endParaRPr lang="en-SG" sz="3600" b="1" dirty="0"/>
          </a:p>
        </p:txBody>
      </p:sp>
      <p:sp>
        <p:nvSpPr>
          <p:cNvPr id="3" name="TextBox 2">
            <a:extLst>
              <a:ext uri="{FF2B5EF4-FFF2-40B4-BE49-F238E27FC236}">
                <a16:creationId xmlns:a16="http://schemas.microsoft.com/office/drawing/2014/main" id="{4E90805B-18A2-4C69-9B31-50597ECF86F6}"/>
              </a:ext>
            </a:extLst>
          </p:cNvPr>
          <p:cNvSpPr txBox="1"/>
          <p:nvPr/>
        </p:nvSpPr>
        <p:spPr>
          <a:xfrm>
            <a:off x="0" y="646331"/>
            <a:ext cx="12801600" cy="1569660"/>
          </a:xfrm>
          <a:prstGeom prst="rect">
            <a:avLst/>
          </a:prstGeom>
          <a:noFill/>
        </p:spPr>
        <p:txBody>
          <a:bodyPr wrap="square" rtlCol="0">
            <a:spAutoFit/>
          </a:bodyPr>
          <a:lstStyle/>
          <a:p>
            <a:r>
              <a:rPr lang="en-US" sz="3200" dirty="0"/>
              <a:t>Import your file and position it to the guidelines. If the design is not snapping to the guidelines, make sure that the “Guidelines” box is ticked under “Snap to”.</a:t>
            </a:r>
            <a:endParaRPr lang="en-SG" sz="3200" dirty="0"/>
          </a:p>
        </p:txBody>
      </p:sp>
      <p:grpSp>
        <p:nvGrpSpPr>
          <p:cNvPr id="23" name="Group 22">
            <a:extLst>
              <a:ext uri="{FF2B5EF4-FFF2-40B4-BE49-F238E27FC236}">
                <a16:creationId xmlns:a16="http://schemas.microsoft.com/office/drawing/2014/main" id="{ED53EFEA-8236-4300-A97A-B10CB94006B6}"/>
              </a:ext>
            </a:extLst>
          </p:cNvPr>
          <p:cNvGrpSpPr/>
          <p:nvPr/>
        </p:nvGrpSpPr>
        <p:grpSpPr>
          <a:xfrm>
            <a:off x="0" y="2407060"/>
            <a:ext cx="12801600" cy="6547809"/>
            <a:chOff x="0" y="2407060"/>
            <a:chExt cx="12801600" cy="6547809"/>
          </a:xfrm>
        </p:grpSpPr>
        <p:grpSp>
          <p:nvGrpSpPr>
            <p:cNvPr id="21" name="Group 20">
              <a:extLst>
                <a:ext uri="{FF2B5EF4-FFF2-40B4-BE49-F238E27FC236}">
                  <a16:creationId xmlns:a16="http://schemas.microsoft.com/office/drawing/2014/main" id="{96F67E54-5FA0-47EA-B3C9-2D8704A75754}"/>
                </a:ext>
              </a:extLst>
            </p:cNvPr>
            <p:cNvGrpSpPr/>
            <p:nvPr/>
          </p:nvGrpSpPr>
          <p:grpSpPr>
            <a:xfrm>
              <a:off x="0" y="2407060"/>
              <a:ext cx="12801600" cy="6547809"/>
              <a:chOff x="0" y="2407060"/>
              <a:chExt cx="12801600" cy="6547809"/>
            </a:xfrm>
          </p:grpSpPr>
          <p:pic>
            <p:nvPicPr>
              <p:cNvPr id="5" name="Picture 4">
                <a:extLst>
                  <a:ext uri="{FF2B5EF4-FFF2-40B4-BE49-F238E27FC236}">
                    <a16:creationId xmlns:a16="http://schemas.microsoft.com/office/drawing/2014/main" id="{D3D31AB7-8662-4E64-9555-03832A30AD20}"/>
                  </a:ext>
                </a:extLst>
              </p:cNvPr>
              <p:cNvPicPr>
                <a:picLocks noChangeAspect="1"/>
              </p:cNvPicPr>
              <p:nvPr/>
            </p:nvPicPr>
            <p:blipFill rotWithShape="1">
              <a:blip r:embed="rId2">
                <a:extLst>
                  <a:ext uri="{28A0092B-C50C-407E-A947-70E740481C1C}">
                    <a14:useLocalDpi xmlns:a14="http://schemas.microsoft.com/office/drawing/2010/main" val="0"/>
                  </a:ext>
                </a:extLst>
              </a:blip>
              <a:srcRect t="3208" b="5861"/>
              <a:stretch/>
            </p:blipFill>
            <p:spPr>
              <a:xfrm>
                <a:off x="0" y="2407060"/>
                <a:ext cx="12801600" cy="6547809"/>
              </a:xfrm>
              <a:prstGeom prst="rect">
                <a:avLst/>
              </a:prstGeom>
            </p:spPr>
          </p:pic>
          <p:sp>
            <p:nvSpPr>
              <p:cNvPr id="6" name="Rectangle 5">
                <a:extLst>
                  <a:ext uri="{FF2B5EF4-FFF2-40B4-BE49-F238E27FC236}">
                    <a16:creationId xmlns:a16="http://schemas.microsoft.com/office/drawing/2014/main" id="{98728C19-FE71-46BC-A0F6-9041DAF5B621}"/>
                  </a:ext>
                </a:extLst>
              </p:cNvPr>
              <p:cNvSpPr/>
              <p:nvPr/>
            </p:nvSpPr>
            <p:spPr>
              <a:xfrm>
                <a:off x="5410890" y="2488113"/>
                <a:ext cx="876300" cy="2438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38FB58A6-28FF-4DD0-B5D8-CBC2E281100B}"/>
                  </a:ext>
                </a:extLst>
              </p:cNvPr>
              <p:cNvSpPr txBox="1"/>
              <p:nvPr/>
            </p:nvSpPr>
            <p:spPr>
              <a:xfrm>
                <a:off x="1584960" y="3710940"/>
                <a:ext cx="1162050" cy="338554"/>
              </a:xfrm>
              <a:prstGeom prst="rect">
                <a:avLst/>
              </a:prstGeom>
              <a:noFill/>
              <a:ln w="38100">
                <a:solidFill>
                  <a:srgbClr val="FF0000"/>
                </a:solidFill>
                <a:prstDash val="sysDash"/>
              </a:ln>
            </p:spPr>
            <p:txBody>
              <a:bodyPr wrap="square" rtlCol="0">
                <a:spAutoFit/>
              </a:bodyPr>
              <a:lstStyle/>
              <a:p>
                <a:pPr algn="ctr"/>
                <a:r>
                  <a:rPr lang="en-US" sz="1600" dirty="0">
                    <a:solidFill>
                      <a:srgbClr val="FF0000"/>
                    </a:solidFill>
                  </a:rPr>
                  <a:t>Snap Lines</a:t>
                </a:r>
                <a:endParaRPr lang="en-SG" sz="1600" dirty="0">
                  <a:solidFill>
                    <a:srgbClr val="FF0000"/>
                  </a:solidFill>
                </a:endParaRPr>
              </a:p>
            </p:txBody>
          </p:sp>
          <p:cxnSp>
            <p:nvCxnSpPr>
              <p:cNvPr id="15" name="Connector: Elbow 14">
                <a:extLst>
                  <a:ext uri="{FF2B5EF4-FFF2-40B4-BE49-F238E27FC236}">
                    <a16:creationId xmlns:a16="http://schemas.microsoft.com/office/drawing/2014/main" id="{09463398-38D3-4AD7-B3FF-72E6E08FA2A6}"/>
                  </a:ext>
                </a:extLst>
              </p:cNvPr>
              <p:cNvCxnSpPr>
                <a:cxnSpLocks/>
                <a:stCxn id="7" idx="2"/>
              </p:cNvCxnSpPr>
              <p:nvPr/>
            </p:nvCxnSpPr>
            <p:spPr>
              <a:xfrm rot="16200000" flipH="1">
                <a:off x="2371140" y="3844339"/>
                <a:ext cx="690149" cy="110045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D207E3E-5C5B-4DDD-81C7-540CB0F6E81F}"/>
                  </a:ext>
                </a:extLst>
              </p:cNvPr>
              <p:cNvCxnSpPr>
                <a:cxnSpLocks/>
                <a:stCxn id="7" idx="3"/>
              </p:cNvCxnSpPr>
              <p:nvPr/>
            </p:nvCxnSpPr>
            <p:spPr>
              <a:xfrm>
                <a:off x="2747010" y="3880217"/>
                <a:ext cx="1677670" cy="522312"/>
              </a:xfrm>
              <a:prstGeom prst="bentConnector3">
                <a:avLst>
                  <a:gd name="adj1" fmla="val 9996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Arrow: Down 21">
              <a:extLst>
                <a:ext uri="{FF2B5EF4-FFF2-40B4-BE49-F238E27FC236}">
                  <a16:creationId xmlns:a16="http://schemas.microsoft.com/office/drawing/2014/main" id="{0CC78FD5-8594-4863-9464-911509D29AAF}"/>
                </a:ext>
              </a:extLst>
            </p:cNvPr>
            <p:cNvSpPr/>
            <p:nvPr/>
          </p:nvSpPr>
          <p:spPr>
            <a:xfrm rot="10800000">
              <a:off x="5600508" y="2780609"/>
              <a:ext cx="497063" cy="65145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45861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381A1-997E-47CE-B893-289CBF882005}"/>
              </a:ext>
            </a:extLst>
          </p:cNvPr>
          <p:cNvSpPr txBox="1"/>
          <p:nvPr/>
        </p:nvSpPr>
        <p:spPr>
          <a:xfrm>
            <a:off x="0" y="0"/>
            <a:ext cx="5617029" cy="646331"/>
          </a:xfrm>
          <a:prstGeom prst="rect">
            <a:avLst/>
          </a:prstGeom>
          <a:noFill/>
        </p:spPr>
        <p:txBody>
          <a:bodyPr wrap="square" rtlCol="0">
            <a:spAutoFit/>
          </a:bodyPr>
          <a:lstStyle/>
          <a:p>
            <a:r>
              <a:rPr lang="en-US" sz="3600" b="1" dirty="0"/>
              <a:t>Step 4</a:t>
            </a:r>
            <a:endParaRPr lang="en-SG" sz="3600" b="1" dirty="0"/>
          </a:p>
        </p:txBody>
      </p:sp>
      <p:sp>
        <p:nvSpPr>
          <p:cNvPr id="3" name="TextBox 2">
            <a:extLst>
              <a:ext uri="{FF2B5EF4-FFF2-40B4-BE49-F238E27FC236}">
                <a16:creationId xmlns:a16="http://schemas.microsoft.com/office/drawing/2014/main" id="{3AF27976-622A-45CF-8E51-623BA3802CC3}"/>
              </a:ext>
            </a:extLst>
          </p:cNvPr>
          <p:cNvSpPr txBox="1"/>
          <p:nvPr/>
        </p:nvSpPr>
        <p:spPr>
          <a:xfrm>
            <a:off x="0" y="646331"/>
            <a:ext cx="12801600" cy="2062103"/>
          </a:xfrm>
          <a:prstGeom prst="rect">
            <a:avLst/>
          </a:prstGeom>
          <a:noFill/>
        </p:spPr>
        <p:txBody>
          <a:bodyPr wrap="square" rtlCol="0">
            <a:spAutoFit/>
          </a:bodyPr>
          <a:lstStyle/>
          <a:p>
            <a:r>
              <a:rPr lang="en-US" sz="3200" dirty="0"/>
              <a:t>Before printing, make sure that your profiles are correct. For cutting, you put the thickness to “Hairline” and change line color to red. For engraving, you use green, and thickness is put to any other thickness other than “Hairline”.</a:t>
            </a:r>
          </a:p>
        </p:txBody>
      </p:sp>
      <p:grpSp>
        <p:nvGrpSpPr>
          <p:cNvPr id="18" name="Group 17">
            <a:extLst>
              <a:ext uri="{FF2B5EF4-FFF2-40B4-BE49-F238E27FC236}">
                <a16:creationId xmlns:a16="http://schemas.microsoft.com/office/drawing/2014/main" id="{D6823B4B-2423-42E6-BC35-6FEA93FCEE95}"/>
              </a:ext>
            </a:extLst>
          </p:cNvPr>
          <p:cNvGrpSpPr/>
          <p:nvPr/>
        </p:nvGrpSpPr>
        <p:grpSpPr>
          <a:xfrm>
            <a:off x="0" y="2691374"/>
            <a:ext cx="12801600" cy="6852029"/>
            <a:chOff x="0" y="2749171"/>
            <a:chExt cx="12801600" cy="6852029"/>
          </a:xfrm>
        </p:grpSpPr>
        <p:pic>
          <p:nvPicPr>
            <p:cNvPr id="5" name="Picture 4" descr="Graphical user interface, text, application, Excel&#10;&#10;Description automatically generated">
              <a:extLst>
                <a:ext uri="{FF2B5EF4-FFF2-40B4-BE49-F238E27FC236}">
                  <a16:creationId xmlns:a16="http://schemas.microsoft.com/office/drawing/2014/main" id="{EAF08CFA-2E1C-4B51-93B9-04CA42485C55}"/>
                </a:ext>
              </a:extLst>
            </p:cNvPr>
            <p:cNvPicPr>
              <a:picLocks noChangeAspect="1"/>
            </p:cNvPicPr>
            <p:nvPr/>
          </p:nvPicPr>
          <p:blipFill rotWithShape="1">
            <a:blip r:embed="rId2">
              <a:extLst>
                <a:ext uri="{28A0092B-C50C-407E-A947-70E740481C1C}">
                  <a14:useLocalDpi xmlns:a14="http://schemas.microsoft.com/office/drawing/2010/main" val="0"/>
                </a:ext>
              </a:extLst>
            </a:blip>
            <a:srcRect b="4845"/>
            <a:stretch/>
          </p:blipFill>
          <p:spPr>
            <a:xfrm>
              <a:off x="0" y="2749171"/>
              <a:ext cx="12801600" cy="6852029"/>
            </a:xfrm>
            <a:prstGeom prst="rect">
              <a:avLst/>
            </a:prstGeom>
          </p:spPr>
        </p:pic>
        <p:sp>
          <p:nvSpPr>
            <p:cNvPr id="6" name="Rectangle 5">
              <a:extLst>
                <a:ext uri="{FF2B5EF4-FFF2-40B4-BE49-F238E27FC236}">
                  <a16:creationId xmlns:a16="http://schemas.microsoft.com/office/drawing/2014/main" id="{4C249C00-3CD5-4FFA-9121-0DB12F81A308}"/>
                </a:ext>
              </a:extLst>
            </p:cNvPr>
            <p:cNvSpPr/>
            <p:nvPr/>
          </p:nvSpPr>
          <p:spPr>
            <a:xfrm>
              <a:off x="7084060" y="3375660"/>
              <a:ext cx="838200" cy="2692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5AAF9E8D-0D2C-434E-B781-22BD847E47AE}"/>
                </a:ext>
              </a:extLst>
            </p:cNvPr>
            <p:cNvSpPr/>
            <p:nvPr/>
          </p:nvSpPr>
          <p:spPr>
            <a:xfrm rot="10800000">
              <a:off x="7372985" y="3685637"/>
              <a:ext cx="260350" cy="35042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8BA0EC50-5C49-46B7-8575-960654242352}"/>
                </a:ext>
              </a:extLst>
            </p:cNvPr>
            <p:cNvSpPr/>
            <p:nvPr/>
          </p:nvSpPr>
          <p:spPr>
            <a:xfrm>
              <a:off x="10477500" y="9331960"/>
              <a:ext cx="1681480" cy="2692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Arrow: Down 11">
              <a:extLst>
                <a:ext uri="{FF2B5EF4-FFF2-40B4-BE49-F238E27FC236}">
                  <a16:creationId xmlns:a16="http://schemas.microsoft.com/office/drawing/2014/main" id="{00F9BC65-6F44-47F1-B13F-30BCAEB138E0}"/>
                </a:ext>
              </a:extLst>
            </p:cNvPr>
            <p:cNvSpPr/>
            <p:nvPr/>
          </p:nvSpPr>
          <p:spPr>
            <a:xfrm>
              <a:off x="11184890" y="8954869"/>
              <a:ext cx="266700" cy="33635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2A13EE1E-EECB-4CB5-AB5E-68E9050EEAD2}"/>
                </a:ext>
              </a:extLst>
            </p:cNvPr>
            <p:cNvSpPr txBox="1"/>
            <p:nvPr/>
          </p:nvSpPr>
          <p:spPr>
            <a:xfrm>
              <a:off x="10601325" y="8452467"/>
              <a:ext cx="1433830" cy="461665"/>
            </a:xfrm>
            <a:prstGeom prst="rect">
              <a:avLst/>
            </a:prstGeom>
            <a:noFill/>
            <a:ln>
              <a:solidFill>
                <a:srgbClr val="FF0000"/>
              </a:solidFill>
            </a:ln>
          </p:spPr>
          <p:txBody>
            <a:bodyPr wrap="square" rtlCol="0">
              <a:spAutoFit/>
            </a:bodyPr>
            <a:lstStyle/>
            <a:p>
              <a:pPr algn="ctr"/>
              <a:r>
                <a:rPr lang="en-US" sz="1200" dirty="0"/>
                <a:t>Change Line Color Here </a:t>
              </a:r>
              <a:endParaRPr lang="en-SG" sz="1200" dirty="0"/>
            </a:p>
          </p:txBody>
        </p:sp>
        <p:sp>
          <p:nvSpPr>
            <p:cNvPr id="14" name="Rectangle 13">
              <a:extLst>
                <a:ext uri="{FF2B5EF4-FFF2-40B4-BE49-F238E27FC236}">
                  <a16:creationId xmlns:a16="http://schemas.microsoft.com/office/drawing/2014/main" id="{B82EC532-B73F-41F0-BB10-EA5787A3A9FF}"/>
                </a:ext>
              </a:extLst>
            </p:cNvPr>
            <p:cNvSpPr/>
            <p:nvPr/>
          </p:nvSpPr>
          <p:spPr>
            <a:xfrm>
              <a:off x="8782050" y="9331960"/>
              <a:ext cx="643890" cy="2692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Arrow: Down 15">
              <a:extLst>
                <a:ext uri="{FF2B5EF4-FFF2-40B4-BE49-F238E27FC236}">
                  <a16:creationId xmlns:a16="http://schemas.microsoft.com/office/drawing/2014/main" id="{81D27A77-0B65-4358-9EBF-39A0A88AD54D}"/>
                </a:ext>
              </a:extLst>
            </p:cNvPr>
            <p:cNvSpPr/>
            <p:nvPr/>
          </p:nvSpPr>
          <p:spPr>
            <a:xfrm>
              <a:off x="8970645" y="8954869"/>
              <a:ext cx="266700" cy="33635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0FB25E82-08B1-461A-970A-82FE1CF3E7E8}"/>
                </a:ext>
              </a:extLst>
            </p:cNvPr>
            <p:cNvSpPr txBox="1"/>
            <p:nvPr/>
          </p:nvSpPr>
          <p:spPr>
            <a:xfrm>
              <a:off x="8433435" y="8452466"/>
              <a:ext cx="1433830" cy="461665"/>
            </a:xfrm>
            <a:prstGeom prst="rect">
              <a:avLst/>
            </a:prstGeom>
            <a:noFill/>
            <a:ln>
              <a:solidFill>
                <a:srgbClr val="FF0000"/>
              </a:solidFill>
            </a:ln>
          </p:spPr>
          <p:txBody>
            <a:bodyPr wrap="square" rtlCol="0">
              <a:spAutoFit/>
            </a:bodyPr>
            <a:lstStyle/>
            <a:p>
              <a:pPr algn="ctr"/>
              <a:r>
                <a:rPr lang="en-US" sz="1200" dirty="0"/>
                <a:t>Change Infill Color Here </a:t>
              </a:r>
              <a:endParaRPr lang="en-SG" sz="1200" dirty="0"/>
            </a:p>
          </p:txBody>
        </p:sp>
      </p:grpSp>
    </p:spTree>
    <p:extLst>
      <p:ext uri="{BB962C8B-B14F-4D97-AF65-F5344CB8AC3E}">
        <p14:creationId xmlns:p14="http://schemas.microsoft.com/office/powerpoint/2010/main" val="3008760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FDAB2E-3FC2-460E-ACBA-2E92DDDDC64A}"/>
              </a:ext>
            </a:extLst>
          </p:cNvPr>
          <p:cNvSpPr txBox="1"/>
          <p:nvPr/>
        </p:nvSpPr>
        <p:spPr>
          <a:xfrm>
            <a:off x="0" y="-27295"/>
            <a:ext cx="5617029" cy="646331"/>
          </a:xfrm>
          <a:prstGeom prst="rect">
            <a:avLst/>
          </a:prstGeom>
          <a:noFill/>
        </p:spPr>
        <p:txBody>
          <a:bodyPr wrap="square" rtlCol="0">
            <a:spAutoFit/>
          </a:bodyPr>
          <a:lstStyle/>
          <a:p>
            <a:r>
              <a:rPr lang="en-US" sz="3600" b="1" dirty="0"/>
              <a:t>Step 5</a:t>
            </a:r>
            <a:endParaRPr lang="en-SG" sz="3600" b="1" dirty="0"/>
          </a:p>
        </p:txBody>
      </p:sp>
      <p:sp>
        <p:nvSpPr>
          <p:cNvPr id="5" name="TextBox 4">
            <a:extLst>
              <a:ext uri="{FF2B5EF4-FFF2-40B4-BE49-F238E27FC236}">
                <a16:creationId xmlns:a16="http://schemas.microsoft.com/office/drawing/2014/main" id="{8BBE3D11-FDBE-4FE9-B0D7-65068A7033A2}"/>
              </a:ext>
            </a:extLst>
          </p:cNvPr>
          <p:cNvSpPr txBox="1"/>
          <p:nvPr/>
        </p:nvSpPr>
        <p:spPr>
          <a:xfrm>
            <a:off x="0" y="646331"/>
            <a:ext cx="12801600" cy="1077218"/>
          </a:xfrm>
          <a:prstGeom prst="rect">
            <a:avLst/>
          </a:prstGeom>
          <a:noFill/>
        </p:spPr>
        <p:txBody>
          <a:bodyPr wrap="square" rtlCol="0">
            <a:spAutoFit/>
          </a:bodyPr>
          <a:lstStyle/>
          <a:p>
            <a:r>
              <a:rPr lang="en-US" sz="3200" dirty="0"/>
              <a:t>If you are satisfied with the drawing position, click “Print”. A pop up will appear. Click “Preferences” to change the cutting settings.</a:t>
            </a:r>
          </a:p>
        </p:txBody>
      </p:sp>
      <p:grpSp>
        <p:nvGrpSpPr>
          <p:cNvPr id="11" name="Group 10">
            <a:extLst>
              <a:ext uri="{FF2B5EF4-FFF2-40B4-BE49-F238E27FC236}">
                <a16:creationId xmlns:a16="http://schemas.microsoft.com/office/drawing/2014/main" id="{070BA214-0895-4A8E-B030-78616C206181}"/>
              </a:ext>
            </a:extLst>
          </p:cNvPr>
          <p:cNvGrpSpPr/>
          <p:nvPr/>
        </p:nvGrpSpPr>
        <p:grpSpPr>
          <a:xfrm>
            <a:off x="0" y="1860027"/>
            <a:ext cx="12801600" cy="6871416"/>
            <a:chOff x="0" y="1723549"/>
            <a:chExt cx="12801600" cy="6871416"/>
          </a:xfrm>
        </p:grpSpPr>
        <p:pic>
          <p:nvPicPr>
            <p:cNvPr id="8" name="Picture 7" descr="A screenshot of a computer&#10;&#10;Description automatically generated">
              <a:extLst>
                <a:ext uri="{FF2B5EF4-FFF2-40B4-BE49-F238E27FC236}">
                  <a16:creationId xmlns:a16="http://schemas.microsoft.com/office/drawing/2014/main" id="{83477A6A-F917-4FD9-B0BB-8199014F023A}"/>
                </a:ext>
              </a:extLst>
            </p:cNvPr>
            <p:cNvPicPr>
              <a:picLocks noChangeAspect="1"/>
            </p:cNvPicPr>
            <p:nvPr/>
          </p:nvPicPr>
          <p:blipFill rotWithShape="1">
            <a:blip r:embed="rId2">
              <a:extLst>
                <a:ext uri="{28A0092B-C50C-407E-A947-70E740481C1C}">
                  <a14:useLocalDpi xmlns:a14="http://schemas.microsoft.com/office/drawing/2010/main" val="0"/>
                </a:ext>
              </a:extLst>
            </a:blip>
            <a:srcRect b="4575"/>
            <a:stretch/>
          </p:blipFill>
          <p:spPr>
            <a:xfrm>
              <a:off x="0" y="1723549"/>
              <a:ext cx="12801600" cy="6871416"/>
            </a:xfrm>
            <a:prstGeom prst="rect">
              <a:avLst/>
            </a:prstGeom>
          </p:spPr>
        </p:pic>
        <p:sp>
          <p:nvSpPr>
            <p:cNvPr id="9" name="Rectangle 8">
              <a:extLst>
                <a:ext uri="{FF2B5EF4-FFF2-40B4-BE49-F238E27FC236}">
                  <a16:creationId xmlns:a16="http://schemas.microsoft.com/office/drawing/2014/main" id="{EB361516-6F84-46C6-88EE-E4AEFF6B590B}"/>
                </a:ext>
              </a:extLst>
            </p:cNvPr>
            <p:cNvSpPr/>
            <p:nvPr/>
          </p:nvSpPr>
          <p:spPr>
            <a:xfrm>
              <a:off x="6127845" y="3725839"/>
              <a:ext cx="968991" cy="39578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1E8FC1E4-DF5F-4334-A0A2-2D2FA4CF1750}"/>
                </a:ext>
              </a:extLst>
            </p:cNvPr>
            <p:cNvSpPr/>
            <p:nvPr/>
          </p:nvSpPr>
          <p:spPr>
            <a:xfrm>
              <a:off x="6400800" y="3202769"/>
              <a:ext cx="423081" cy="5049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429735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89C3A-C487-4FC0-B478-6AD61947342F}"/>
              </a:ext>
            </a:extLst>
          </p:cNvPr>
          <p:cNvSpPr txBox="1"/>
          <p:nvPr/>
        </p:nvSpPr>
        <p:spPr>
          <a:xfrm>
            <a:off x="0" y="-27295"/>
            <a:ext cx="5617029" cy="646331"/>
          </a:xfrm>
          <a:prstGeom prst="rect">
            <a:avLst/>
          </a:prstGeom>
          <a:noFill/>
        </p:spPr>
        <p:txBody>
          <a:bodyPr wrap="square" rtlCol="0">
            <a:spAutoFit/>
          </a:bodyPr>
          <a:lstStyle/>
          <a:p>
            <a:r>
              <a:rPr lang="en-US" sz="3600" b="1" dirty="0"/>
              <a:t>Step 5</a:t>
            </a:r>
            <a:endParaRPr lang="en-SG" sz="3600" b="1" dirty="0"/>
          </a:p>
        </p:txBody>
      </p:sp>
      <p:sp>
        <p:nvSpPr>
          <p:cNvPr id="3" name="TextBox 2">
            <a:extLst>
              <a:ext uri="{FF2B5EF4-FFF2-40B4-BE49-F238E27FC236}">
                <a16:creationId xmlns:a16="http://schemas.microsoft.com/office/drawing/2014/main" id="{CFED9FD1-B070-479C-BD58-E920DE8FB22B}"/>
              </a:ext>
            </a:extLst>
          </p:cNvPr>
          <p:cNvSpPr txBox="1"/>
          <p:nvPr/>
        </p:nvSpPr>
        <p:spPr>
          <a:xfrm>
            <a:off x="0" y="646331"/>
            <a:ext cx="12801600" cy="1569660"/>
          </a:xfrm>
          <a:prstGeom prst="rect">
            <a:avLst/>
          </a:prstGeom>
          <a:noFill/>
        </p:spPr>
        <p:txBody>
          <a:bodyPr wrap="square" rtlCol="0">
            <a:spAutoFit/>
          </a:bodyPr>
          <a:lstStyle/>
          <a:p>
            <a:r>
              <a:rPr lang="en-US" sz="3200" dirty="0"/>
              <a:t>In the settings, click “Load” to load the pre-set material settings. It is preferrable to use the pre-set settings if you are not familiar with the laser cutter.</a:t>
            </a:r>
          </a:p>
        </p:txBody>
      </p:sp>
      <p:pic>
        <p:nvPicPr>
          <p:cNvPr id="4" name="Picture 3" descr="Graphical user interface&#10;&#10;Description automatically generated">
            <a:extLst>
              <a:ext uri="{FF2B5EF4-FFF2-40B4-BE49-F238E27FC236}">
                <a16:creationId xmlns:a16="http://schemas.microsoft.com/office/drawing/2014/main" id="{B2B7F606-28E8-46A7-A5F5-CE5007B14926}"/>
              </a:ext>
            </a:extLst>
          </p:cNvPr>
          <p:cNvPicPr>
            <a:picLocks noChangeAspect="1"/>
          </p:cNvPicPr>
          <p:nvPr/>
        </p:nvPicPr>
        <p:blipFill rotWithShape="1">
          <a:blip r:embed="rId2">
            <a:extLst>
              <a:ext uri="{28A0092B-C50C-407E-A947-70E740481C1C}">
                <a14:useLocalDpi xmlns:a14="http://schemas.microsoft.com/office/drawing/2010/main" val="0"/>
              </a:ext>
            </a:extLst>
          </a:blip>
          <a:srcRect b="4766"/>
          <a:stretch/>
        </p:blipFill>
        <p:spPr>
          <a:xfrm>
            <a:off x="0" y="2415885"/>
            <a:ext cx="12801600" cy="6857768"/>
          </a:xfrm>
          <a:prstGeom prst="rect">
            <a:avLst/>
          </a:prstGeom>
        </p:spPr>
      </p:pic>
      <p:sp>
        <p:nvSpPr>
          <p:cNvPr id="5" name="Rectangle 4">
            <a:extLst>
              <a:ext uri="{FF2B5EF4-FFF2-40B4-BE49-F238E27FC236}">
                <a16:creationId xmlns:a16="http://schemas.microsoft.com/office/drawing/2014/main" id="{BBB63595-E08A-4671-99DE-34AD1968E452}"/>
              </a:ext>
            </a:extLst>
          </p:cNvPr>
          <p:cNvSpPr/>
          <p:nvPr/>
        </p:nvSpPr>
        <p:spPr>
          <a:xfrm>
            <a:off x="8024884" y="7574507"/>
            <a:ext cx="1201003" cy="38213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155275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713</TotalTime>
  <Words>746</Words>
  <Application>Microsoft Office PowerPoint</Application>
  <PresentationFormat>A3 Paper (297x420 mm)</PresentationFormat>
  <Paragraphs>57</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 WEI HLAING</dc:creator>
  <cp:lastModifiedBy>SU WEI HLAING</cp:lastModifiedBy>
  <cp:revision>21</cp:revision>
  <dcterms:created xsi:type="dcterms:W3CDTF">2021-11-29T06:19:09Z</dcterms:created>
  <dcterms:modified xsi:type="dcterms:W3CDTF">2021-12-02T08:08:05Z</dcterms:modified>
</cp:coreProperties>
</file>